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Lst>
  <p:notesMasterIdLst>
    <p:notesMasterId r:id="rId39"/>
  </p:notesMasterIdLst>
  <p:sldIdLst>
    <p:sldId id="257" r:id="rId20"/>
    <p:sldId id="261" r:id="rId21"/>
    <p:sldId id="260" r:id="rId22"/>
    <p:sldId id="259" r:id="rId23"/>
    <p:sldId id="262" r:id="rId24"/>
    <p:sldId id="263" r:id="rId25"/>
    <p:sldId id="264" r:id="rId26"/>
    <p:sldId id="265" r:id="rId27"/>
    <p:sldId id="266" r:id="rId28"/>
    <p:sldId id="267" r:id="rId29"/>
    <p:sldId id="269" r:id="rId30"/>
    <p:sldId id="270" r:id="rId31"/>
    <p:sldId id="271" r:id="rId32"/>
    <p:sldId id="272" r:id="rId33"/>
    <p:sldId id="273" r:id="rId34"/>
    <p:sldId id="274" r:id="rId35"/>
    <p:sldId id="275" r:id="rId36"/>
    <p:sldId id="277" r:id="rId37"/>
    <p:sldId id="27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990"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D7A37-FCBC-4BDE-8630-3B6C02AB4CF8}" type="datetimeFigureOut">
              <a:rPr lang="en-US" smtClean="0"/>
              <a:t>10/8/2013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ECD9C7-52CA-416C-97DF-E8E929AF498E}" type="slidenum">
              <a:rPr lang="en-US" smtClean="0"/>
              <a:t>‹#›</a:t>
            </a:fld>
            <a:endParaRPr lang="en-US"/>
          </a:p>
        </p:txBody>
      </p:sp>
    </p:spTree>
    <p:extLst>
      <p:ext uri="{BB962C8B-B14F-4D97-AF65-F5344CB8AC3E}">
        <p14:creationId xmlns:p14="http://schemas.microsoft.com/office/powerpoint/2010/main" val="35519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baseline="0" dirty="0" smtClean="0">
                <a:solidFill>
                  <a:schemeClr val="tx1"/>
                </a:solidFill>
                <a:latin typeface="+mn-lt"/>
                <a:ea typeface="+mn-ea"/>
                <a:cs typeface="+mn-cs"/>
              </a:rPr>
              <a:t>Estimated Module Time: 45 minutes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Training Outline</a:t>
            </a:r>
          </a:p>
          <a:p>
            <a:pPr>
              <a:buFont typeface="Arial"/>
              <a:buChar char="•"/>
            </a:pPr>
            <a:r>
              <a:rPr lang="en-US" sz="1200" kern="1200" baseline="0" dirty="0" smtClean="0">
                <a:solidFill>
                  <a:schemeClr val="tx1"/>
                </a:solidFill>
                <a:latin typeface="+mn-lt"/>
                <a:ea typeface="+mn-ea"/>
                <a:cs typeface="+mn-cs"/>
              </a:rPr>
              <a:t>   Learning objectives </a:t>
            </a:r>
          </a:p>
          <a:p>
            <a:pPr>
              <a:buFont typeface="Arial"/>
              <a:buChar char="•"/>
            </a:pPr>
            <a:r>
              <a:rPr lang="en-US" sz="1200" kern="1200" baseline="0" dirty="0" smtClean="0">
                <a:solidFill>
                  <a:schemeClr val="tx1"/>
                </a:solidFill>
                <a:latin typeface="+mn-lt"/>
                <a:ea typeface="+mn-ea"/>
                <a:cs typeface="+mn-cs"/>
              </a:rPr>
              <a:t>   Large group discussion on the effects of domestic violence on children </a:t>
            </a:r>
          </a:p>
          <a:p>
            <a:pPr>
              <a:buFont typeface="Arial"/>
              <a:buChar char="•"/>
            </a:pP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First Impressions </a:t>
            </a:r>
            <a:r>
              <a:rPr lang="en-US" sz="1200" kern="1200" baseline="0" dirty="0" smtClean="0">
                <a:solidFill>
                  <a:schemeClr val="tx1"/>
                </a:solidFill>
                <a:latin typeface="+mn-lt"/>
                <a:ea typeface="+mn-ea"/>
                <a:cs typeface="+mn-cs"/>
              </a:rPr>
              <a:t>DVD </a:t>
            </a:r>
          </a:p>
          <a:p>
            <a:pPr>
              <a:buFont typeface="Arial"/>
              <a:buChar char="•"/>
            </a:pPr>
            <a:r>
              <a:rPr lang="en-US" sz="1200" kern="1200" baseline="0" dirty="0" smtClean="0">
                <a:solidFill>
                  <a:schemeClr val="tx1"/>
                </a:solidFill>
                <a:latin typeface="+mn-lt"/>
                <a:ea typeface="+mn-ea"/>
                <a:cs typeface="+mn-cs"/>
              </a:rPr>
              <a:t>   Large group discussion on strategies to help children exposed to domestic violence </a:t>
            </a:r>
          </a:p>
          <a:p>
            <a:pPr>
              <a:buFont typeface="Arial"/>
              <a:buChar char="•"/>
            </a:pPr>
            <a:r>
              <a:rPr lang="en-US" sz="1200" kern="1200" baseline="0" dirty="0" smtClean="0">
                <a:solidFill>
                  <a:schemeClr val="tx1"/>
                </a:solidFill>
                <a:latin typeface="+mn-lt"/>
                <a:ea typeface="+mn-ea"/>
                <a:cs typeface="+mn-cs"/>
              </a:rPr>
              <a:t>   Resources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Overview </a:t>
            </a:r>
          </a:p>
          <a:p>
            <a:r>
              <a:rPr lang="en-US" sz="1200" kern="1200" baseline="0" dirty="0" smtClean="0">
                <a:solidFill>
                  <a:schemeClr val="tx1"/>
                </a:solidFill>
                <a:latin typeface="+mn-lt"/>
                <a:ea typeface="+mn-ea"/>
                <a:cs typeface="+mn-cs"/>
              </a:rPr>
              <a:t>One of the important advances in the field of domestic violence has been research on how exposure to violence affects children.  Early trauma such as chronic exposure to domestic violence can lead to predictable physical, mental, behavioral, and cognitive problems for children.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 are also implications for early brain development, as described in the DVD, First Impressions. Major advances in our understanding of early brain development explain why infants and younger children are especially vulnerable to trauma. The good news is that strengthening children’s relationships with the </a:t>
            </a:r>
            <a:r>
              <a:rPr lang="en-US" sz="1200" kern="1200" baseline="0" dirty="0" err="1" smtClean="0">
                <a:solidFill>
                  <a:schemeClr val="tx1"/>
                </a:solidFill>
                <a:latin typeface="+mn-lt"/>
                <a:ea typeface="+mn-ea"/>
                <a:cs typeface="+mn-cs"/>
              </a:rPr>
              <a:t>nonbattering</a:t>
            </a:r>
            <a:r>
              <a:rPr lang="en-US" sz="1200" kern="1200" baseline="0" dirty="0" smtClean="0">
                <a:solidFill>
                  <a:schemeClr val="tx1"/>
                </a:solidFill>
                <a:latin typeface="+mn-lt"/>
                <a:ea typeface="+mn-ea"/>
                <a:cs typeface="+mn-cs"/>
              </a:rPr>
              <a:t> parent and other supportive caregivers such as home visitors are protective factors that can help children cope with the stress of living in a home with domestic violence and heal from trauma.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Begin with a review of the learning objectives for this module. This is followed with a large group discussion on the effects of domestic violence on children. The goal for this large group discussion is for the audience’s expertise to be highlighted and for them to use their knowledge to educate others around them. The following slides are for review purposes to note any effects that were not raised during the discussion. Most likely, home visitors will identify a wide range of effects on children that go well beyond the content of the slides. </a:t>
            </a:r>
          </a:p>
        </p:txBody>
      </p:sp>
      <p:sp>
        <p:nvSpPr>
          <p:cNvPr id="4" name="Slide Number Placeholder 3"/>
          <p:cNvSpPr>
            <a:spLocks noGrp="1"/>
          </p:cNvSpPr>
          <p:nvPr>
            <p:ph type="sldNum" sz="quarter" idx="10"/>
          </p:nvPr>
        </p:nvSpPr>
        <p:spPr/>
        <p:txBody>
          <a:bodyPr/>
          <a:lstStyle/>
          <a:p>
            <a:fld id="{27A5BC6A-EEF4-E244-B83E-6968E23E9FB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Domestic violence is a well-documented risk factor for child abuse.</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Rumm</a:t>
            </a:r>
            <a:r>
              <a:rPr lang="en-US" sz="1200" kern="1200" baseline="0" dirty="0" smtClean="0">
                <a:solidFill>
                  <a:schemeClr val="tx1"/>
                </a:solidFill>
                <a:latin typeface="+mn-lt"/>
                <a:ea typeface="+mn-ea"/>
                <a:cs typeface="+mn-cs"/>
              </a:rPr>
              <a:t> PD, Cummings P, Krauss MR, Bell MA, </a:t>
            </a:r>
            <a:r>
              <a:rPr lang="en-US" sz="1200" kern="1200" baseline="0" dirty="0" err="1" smtClean="0">
                <a:solidFill>
                  <a:schemeClr val="tx1"/>
                </a:solidFill>
                <a:latin typeface="+mn-lt"/>
                <a:ea typeface="+mn-ea"/>
                <a:cs typeface="+mn-cs"/>
              </a:rPr>
              <a:t>Rivara</a:t>
            </a:r>
            <a:r>
              <a:rPr lang="en-US" sz="1200" kern="1200" baseline="0" dirty="0" smtClean="0">
                <a:solidFill>
                  <a:schemeClr val="tx1"/>
                </a:solidFill>
                <a:latin typeface="+mn-lt"/>
                <a:ea typeface="+mn-ea"/>
                <a:cs typeface="+mn-cs"/>
              </a:rPr>
              <a:t> FP. Identified spouse abuse as a risk factor for child abuse. Child Abuse and Neglect. 2000;24(11):1375-1381.</a:t>
            </a:r>
          </a:p>
          <a:p>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study was conducted with a large sample of 2,544 mothers of first-born children who participated in a Healthy Start home visitation program designed to prevent child abuse among higher risk families.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Findings indicate that domestic violence during the first six months of a child’s life is significantly related to physical abuse, psychological abuse, and neglect up to a child’s fifth year.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Among home visited families, domestic violence occurred among 38% of the cases of confirmed child abuse.</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McGuigan</a:t>
            </a:r>
            <a:r>
              <a:rPr lang="en-US" sz="1200" kern="1200" baseline="0" dirty="0" smtClean="0">
                <a:solidFill>
                  <a:schemeClr val="tx1"/>
                </a:solidFill>
                <a:latin typeface="+mn-lt"/>
                <a:ea typeface="+mn-ea"/>
                <a:cs typeface="+mn-cs"/>
              </a:rPr>
              <a:t> WM, Pratt CC. The predictive impact of domestic violence on three types of child maltreatment. Child Abuse &amp; Neglect. 2001;25:869-883.</a:t>
            </a:r>
          </a:p>
          <a:p>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Edleson</a:t>
            </a:r>
            <a:r>
              <a:rPr lang="en-US" sz="1200" kern="1200" baseline="0" dirty="0" smtClean="0">
                <a:solidFill>
                  <a:schemeClr val="tx1"/>
                </a:solidFill>
                <a:latin typeface="+mn-lt"/>
                <a:ea typeface="+mn-ea"/>
                <a:cs typeface="+mn-cs"/>
              </a:rPr>
              <a:t> JL, </a:t>
            </a:r>
            <a:r>
              <a:rPr lang="en-US" sz="1200" kern="1200" baseline="0" dirty="0" err="1" smtClean="0">
                <a:solidFill>
                  <a:schemeClr val="tx1"/>
                </a:solidFill>
                <a:latin typeface="+mn-lt"/>
                <a:ea typeface="+mn-ea"/>
                <a:cs typeface="+mn-cs"/>
              </a:rPr>
              <a:t>Mbilinyi</a:t>
            </a:r>
            <a:r>
              <a:rPr lang="en-US" sz="1200" kern="1200" baseline="0" dirty="0" smtClean="0">
                <a:solidFill>
                  <a:schemeClr val="tx1"/>
                </a:solidFill>
                <a:latin typeface="+mn-lt"/>
                <a:ea typeface="+mn-ea"/>
                <a:cs typeface="+mn-cs"/>
              </a:rPr>
              <a:t> LF, </a:t>
            </a:r>
            <a:r>
              <a:rPr lang="en-US" sz="1200" kern="1200" baseline="0" dirty="0" err="1" smtClean="0">
                <a:solidFill>
                  <a:schemeClr val="tx1"/>
                </a:solidFill>
                <a:latin typeface="+mn-lt"/>
                <a:ea typeface="+mn-ea"/>
                <a:cs typeface="+mn-cs"/>
              </a:rPr>
              <a:t>Shetty</a:t>
            </a:r>
            <a:r>
              <a:rPr lang="en-US" sz="1200" kern="1200" baseline="0" dirty="0" smtClean="0">
                <a:solidFill>
                  <a:schemeClr val="tx1"/>
                </a:solidFill>
                <a:latin typeface="+mn-lt"/>
                <a:ea typeface="+mn-ea"/>
                <a:cs typeface="+mn-cs"/>
              </a:rPr>
              <a:t>, S. Parenting in the context of domestic violence. San Francisco, CA. 2003; Judicial Council of California.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Holden GW, Ritchie KL. Linking extreme marital discord, child rearing, and child behavior problems: Evidence from battered women. Child Development, 1991; 62, 311-327.</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Holden, Stein, Ritchie, Harris, </a:t>
            </a:r>
            <a:r>
              <a:rPr lang="en-US" sz="1200" kern="1200" baseline="0" dirty="0" err="1" smtClean="0">
                <a:solidFill>
                  <a:schemeClr val="tx1"/>
                </a:solidFill>
                <a:latin typeface="+mn-lt"/>
                <a:ea typeface="+mn-ea"/>
                <a:cs typeface="+mn-cs"/>
              </a:rPr>
              <a:t>Jouriles</a:t>
            </a:r>
            <a:r>
              <a:rPr lang="en-US" sz="1200" kern="1200" baseline="0" dirty="0" smtClean="0">
                <a:solidFill>
                  <a:schemeClr val="tx1"/>
                </a:solidFill>
                <a:latin typeface="+mn-lt"/>
                <a:ea typeface="+mn-ea"/>
                <a:cs typeface="+mn-cs"/>
              </a:rPr>
              <a:t>, Children exposed to </a:t>
            </a:r>
            <a:r>
              <a:rPr lang="en-US" sz="1200" kern="1200" baseline="0" dirty="0" err="1" smtClean="0">
                <a:solidFill>
                  <a:schemeClr val="tx1"/>
                </a:solidFill>
                <a:latin typeface="+mn-lt"/>
                <a:ea typeface="+mn-ea"/>
                <a:cs typeface="+mn-cs"/>
              </a:rPr>
              <a:t>maritial</a:t>
            </a:r>
            <a:r>
              <a:rPr lang="en-US" sz="1200" kern="1200" baseline="0" dirty="0" smtClean="0">
                <a:solidFill>
                  <a:schemeClr val="tx1"/>
                </a:solidFill>
                <a:latin typeface="+mn-lt"/>
                <a:ea typeface="+mn-ea"/>
                <a:cs typeface="+mn-cs"/>
              </a:rPr>
              <a:t> violence: Theory, research and applied issues, 1998 pp. 289-334.</a:t>
            </a:r>
          </a:p>
          <a:p>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Strengthening mother-child bonding is a key strategy for helping children exposed to violence that fits well with home visitation programs’ emphasis on building relationships and promoting healthy parenting skills.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Bancroft L, Silverman J. The Batterer as Parent. 2002. Sage Publications, Thousand Oaks, California.</a:t>
            </a: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Baker L, Cunningham A.  Helping Children Thrive: Supporting Women Abuse Survivors as Mothers. 2004. </a:t>
            </a:r>
            <a:r>
              <a:rPr lang="en-US" sz="1200" kern="1200" baseline="0" dirty="0" err="1" smtClean="0">
                <a:solidFill>
                  <a:schemeClr val="tx1"/>
                </a:solidFill>
                <a:latin typeface="+mn-lt"/>
                <a:ea typeface="+mn-ea"/>
                <a:cs typeface="+mn-cs"/>
              </a:rPr>
              <a:t>www.lfac.on.ca</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Baker L, Cunningham A.  Helping Children Thrive: Supporting Women Abuse Survivors as Mothers. 2004. </a:t>
            </a:r>
            <a:r>
              <a:rPr lang="en-US" sz="1200" kern="1200" baseline="0" dirty="0" err="1" smtClean="0">
                <a:solidFill>
                  <a:schemeClr val="tx1"/>
                </a:solidFill>
                <a:latin typeface="+mn-lt"/>
                <a:ea typeface="+mn-ea"/>
                <a:cs typeface="+mn-cs"/>
              </a:rPr>
              <a:t>www.lfac.on.ca</a:t>
            </a:r>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baseline="0" dirty="0" smtClean="0">
                <a:solidFill>
                  <a:schemeClr val="tx1"/>
                </a:solidFill>
                <a:latin typeface="+mn-lt"/>
                <a:ea typeface="+mn-ea"/>
                <a:cs typeface="+mn-cs"/>
              </a:rPr>
              <a:t>Estimated Module Time: 45 minutes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Training Outline</a:t>
            </a:r>
          </a:p>
          <a:p>
            <a:pPr>
              <a:buFont typeface="Arial"/>
              <a:buChar char="•"/>
            </a:pPr>
            <a:r>
              <a:rPr lang="en-US" sz="1200" kern="1200" baseline="0" dirty="0" smtClean="0">
                <a:solidFill>
                  <a:schemeClr val="tx1"/>
                </a:solidFill>
                <a:latin typeface="+mn-lt"/>
                <a:ea typeface="+mn-ea"/>
                <a:cs typeface="+mn-cs"/>
              </a:rPr>
              <a:t>   Learning objectives </a:t>
            </a:r>
          </a:p>
          <a:p>
            <a:pPr>
              <a:buFont typeface="Arial"/>
              <a:buChar char="•"/>
            </a:pPr>
            <a:r>
              <a:rPr lang="en-US" sz="1200" kern="1200" baseline="0" dirty="0" smtClean="0">
                <a:solidFill>
                  <a:schemeClr val="tx1"/>
                </a:solidFill>
                <a:latin typeface="+mn-lt"/>
                <a:ea typeface="+mn-ea"/>
                <a:cs typeface="+mn-cs"/>
              </a:rPr>
              <a:t>   Information on the effects of violence on parenting </a:t>
            </a:r>
          </a:p>
          <a:p>
            <a:pPr>
              <a:buFont typeface="Arial"/>
              <a:buChar char="•"/>
            </a:pPr>
            <a:r>
              <a:rPr lang="en-US" sz="1200" kern="1200" baseline="0" dirty="0" smtClean="0">
                <a:solidFill>
                  <a:schemeClr val="tx1"/>
                </a:solidFill>
                <a:latin typeface="+mn-lt"/>
                <a:ea typeface="+mn-ea"/>
                <a:cs typeface="+mn-cs"/>
              </a:rPr>
              <a:t>   Past exposure to violence and resiliency </a:t>
            </a:r>
          </a:p>
          <a:p>
            <a:pPr>
              <a:buFont typeface="Arial"/>
              <a:buChar char="•"/>
            </a:pPr>
            <a:r>
              <a:rPr lang="en-US" sz="1200" kern="1200" baseline="0" dirty="0" smtClean="0">
                <a:solidFill>
                  <a:schemeClr val="tx1"/>
                </a:solidFill>
                <a:latin typeface="+mn-lt"/>
                <a:ea typeface="+mn-ea"/>
                <a:cs typeface="+mn-cs"/>
              </a:rPr>
              <a:t>   Universal education with safety card </a:t>
            </a:r>
          </a:p>
          <a:p>
            <a:pPr>
              <a:buFont typeface="Arial"/>
              <a:buChar char="•"/>
            </a:pPr>
            <a:r>
              <a:rPr lang="en-US" sz="1200" kern="1200" baseline="0" dirty="0" smtClean="0">
                <a:solidFill>
                  <a:schemeClr val="tx1"/>
                </a:solidFill>
                <a:latin typeface="+mn-lt"/>
                <a:ea typeface="+mn-ea"/>
                <a:cs typeface="+mn-cs"/>
              </a:rPr>
              <a:t>   Video clip and role play with safety card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Overview</a:t>
            </a:r>
          </a:p>
          <a:p>
            <a:r>
              <a:rPr lang="en-US" sz="1200" kern="1200" baseline="0" dirty="0" smtClean="0">
                <a:solidFill>
                  <a:schemeClr val="tx1"/>
                </a:solidFill>
                <a:latin typeface="+mn-lt"/>
                <a:ea typeface="+mn-ea"/>
                <a:cs typeface="+mn-cs"/>
              </a:rPr>
              <a:t>The following slides introduce the issue of adults’ childhood experiences with violence. This topic will be addressed in the home visitor video clip and role play. We discuss the role of the home visitor in talking with parents about their childhood experiences, using the Loving Parents, Loving Kids safety card featured in the slides.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Acknowledge that parenting is personal, subjective and can be difficult—especially if there is a history of violence or current violence.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Explain how talking with parents about their experiences as children can be a platform for discussing safe homes, safe strategies for caring for children, and what it means to be in a healthy relationship.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Remind home visitors that parents who seem uncaring or neglectful—may not know another way based on their life experiences. If we believe change can happen—they are more likely to believe it too.</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Kaufman, J., and E. </a:t>
            </a:r>
            <a:r>
              <a:rPr lang="en-US" sz="1200" kern="1200" baseline="0" dirty="0" err="1" smtClean="0">
                <a:solidFill>
                  <a:schemeClr val="tx1"/>
                </a:solidFill>
                <a:latin typeface="+mn-lt"/>
                <a:ea typeface="+mn-ea"/>
                <a:cs typeface="+mn-cs"/>
              </a:rPr>
              <a:t>Zigler</a:t>
            </a:r>
            <a:r>
              <a:rPr lang="en-US" sz="1200" kern="1200" baseline="0" dirty="0" smtClean="0">
                <a:solidFill>
                  <a:schemeClr val="tx1"/>
                </a:solidFill>
                <a:latin typeface="+mn-lt"/>
                <a:ea typeface="+mn-ea"/>
                <a:cs typeface="+mn-cs"/>
              </a:rPr>
              <a:t>, 1987, “Do Abused Children become Abusive Parents?” American Journal of Orthopsychiatry 57(2): 186-192</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Kaufman, J., and E. </a:t>
            </a:r>
            <a:r>
              <a:rPr lang="en-US" sz="1200" kern="1200" baseline="0" dirty="0" err="1" smtClean="0">
                <a:solidFill>
                  <a:schemeClr val="tx1"/>
                </a:solidFill>
                <a:latin typeface="+mn-lt"/>
                <a:ea typeface="+mn-ea"/>
                <a:cs typeface="+mn-cs"/>
              </a:rPr>
              <a:t>Zigler</a:t>
            </a:r>
            <a:r>
              <a:rPr lang="en-US" sz="1200" kern="1200" baseline="0" dirty="0" smtClean="0">
                <a:solidFill>
                  <a:schemeClr val="tx1"/>
                </a:solidFill>
                <a:latin typeface="+mn-lt"/>
                <a:ea typeface="+mn-ea"/>
                <a:cs typeface="+mn-cs"/>
              </a:rPr>
              <a:t>, 1993, “The Intergenerational Transmission of Abuse is Overstated.” In Current Controversies in Family Violence. Edited by R. J </a:t>
            </a:r>
            <a:r>
              <a:rPr lang="en-US" sz="1200" kern="1200" baseline="0" dirty="0" err="1" smtClean="0">
                <a:solidFill>
                  <a:schemeClr val="tx1"/>
                </a:solidFill>
                <a:latin typeface="+mn-lt"/>
                <a:ea typeface="+mn-ea"/>
                <a:cs typeface="+mn-cs"/>
              </a:rPr>
              <a:t>Gelles</a:t>
            </a:r>
            <a:r>
              <a:rPr lang="en-US" sz="1200" kern="1200" baseline="0" dirty="0" smtClean="0">
                <a:solidFill>
                  <a:schemeClr val="tx1"/>
                </a:solidFill>
                <a:latin typeface="+mn-lt"/>
                <a:ea typeface="+mn-ea"/>
                <a:cs typeface="+mn-cs"/>
              </a:rPr>
              <a:t> and D. R. </a:t>
            </a:r>
            <a:r>
              <a:rPr lang="en-US" sz="1200" kern="1200" baseline="0" dirty="0" err="1" smtClean="0">
                <a:solidFill>
                  <a:schemeClr val="tx1"/>
                </a:solidFill>
                <a:latin typeface="+mn-lt"/>
                <a:ea typeface="+mn-ea"/>
                <a:cs typeface="+mn-cs"/>
              </a:rPr>
              <a:t>Loseke</a:t>
            </a:r>
            <a:r>
              <a:rPr lang="en-US" sz="1200" kern="1200" baseline="0" dirty="0" smtClean="0">
                <a:solidFill>
                  <a:schemeClr val="tx1"/>
                </a:solidFill>
                <a:latin typeface="+mn-lt"/>
                <a:ea typeface="+mn-ea"/>
                <a:cs typeface="+mn-cs"/>
              </a:rPr>
              <a:t>, Newbury Park, CA: Sage Publications.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Higgins, Gina O’Connell (1994) Resilient Adults: Overcoming a Cruel Past (San Francisco: </a:t>
            </a:r>
            <a:r>
              <a:rPr lang="en-US" sz="1200" kern="1200" baseline="0" dirty="0" err="1" smtClean="0">
                <a:solidFill>
                  <a:schemeClr val="tx1"/>
                </a:solidFill>
                <a:latin typeface="+mn-lt"/>
                <a:ea typeface="+mn-ea"/>
                <a:cs typeface="+mn-cs"/>
              </a:rPr>
              <a:t>Jossey</a:t>
            </a:r>
            <a:r>
              <a:rPr lang="en-US" sz="1200" kern="1200" baseline="0" dirty="0" smtClean="0">
                <a:solidFill>
                  <a:schemeClr val="tx1"/>
                </a:solidFill>
                <a:latin typeface="+mn-lt"/>
                <a:ea typeface="+mn-ea"/>
                <a:cs typeface="+mn-cs"/>
              </a:rPr>
              <a:t>-Bass)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Steele, Brandt F. (1997), “Further Reflections on the Therapy of Those Who Mistreat Children,” in Mary Edna </a:t>
            </a:r>
            <a:r>
              <a:rPr lang="en-US" sz="1200" kern="1200" baseline="0" dirty="0" err="1" smtClean="0">
                <a:solidFill>
                  <a:schemeClr val="tx1"/>
                </a:solidFill>
                <a:latin typeface="+mn-lt"/>
                <a:ea typeface="+mn-ea"/>
                <a:cs typeface="+mn-cs"/>
              </a:rPr>
              <a:t>Helfer</a:t>
            </a:r>
            <a:r>
              <a:rPr lang="en-US" sz="1200" kern="1200" baseline="0" dirty="0" smtClean="0">
                <a:solidFill>
                  <a:schemeClr val="tx1"/>
                </a:solidFill>
                <a:latin typeface="+mn-lt"/>
                <a:ea typeface="+mn-ea"/>
                <a:cs typeface="+mn-cs"/>
              </a:rPr>
              <a:t>, Ruth S. </a:t>
            </a:r>
            <a:r>
              <a:rPr lang="en-US" sz="1200" kern="1200" baseline="0" dirty="0" err="1" smtClean="0">
                <a:solidFill>
                  <a:schemeClr val="tx1"/>
                </a:solidFill>
                <a:latin typeface="+mn-lt"/>
                <a:ea typeface="+mn-ea"/>
                <a:cs typeface="+mn-cs"/>
              </a:rPr>
              <a:t>Kempe</a:t>
            </a:r>
            <a:r>
              <a:rPr lang="en-US" sz="1200" kern="1200" baseline="0" dirty="0" smtClean="0">
                <a:solidFill>
                  <a:schemeClr val="tx1"/>
                </a:solidFill>
                <a:latin typeface="+mn-lt"/>
                <a:ea typeface="+mn-ea"/>
                <a:cs typeface="+mn-cs"/>
              </a:rPr>
              <a:t>, and Richard </a:t>
            </a:r>
            <a:r>
              <a:rPr lang="en-US" sz="1200" kern="1200" baseline="0" dirty="0" err="1" smtClean="0">
                <a:solidFill>
                  <a:schemeClr val="tx1"/>
                </a:solidFill>
                <a:latin typeface="+mn-lt"/>
                <a:ea typeface="+mn-ea"/>
                <a:cs typeface="+mn-cs"/>
              </a:rPr>
              <a:t>Kempe</a:t>
            </a:r>
            <a:r>
              <a:rPr lang="en-US" sz="1200" kern="1200" baseline="0" dirty="0" smtClean="0">
                <a:solidFill>
                  <a:schemeClr val="tx1"/>
                </a:solidFill>
                <a:latin typeface="+mn-lt"/>
                <a:ea typeface="+mn-ea"/>
                <a:cs typeface="+mn-cs"/>
              </a:rPr>
              <a:t>, and Richard D. </a:t>
            </a:r>
            <a:r>
              <a:rPr lang="en-US" sz="1200" kern="1200" baseline="0" dirty="0" err="1" smtClean="0">
                <a:solidFill>
                  <a:schemeClr val="tx1"/>
                </a:solidFill>
                <a:latin typeface="+mn-lt"/>
                <a:ea typeface="+mn-ea"/>
                <a:cs typeface="+mn-cs"/>
              </a:rPr>
              <a:t>Krugman</a:t>
            </a:r>
            <a:r>
              <a:rPr lang="en-US" sz="1200" kern="1200" baseline="0" dirty="0" smtClean="0">
                <a:solidFill>
                  <a:schemeClr val="tx1"/>
                </a:solidFill>
                <a:latin typeface="+mn-lt"/>
                <a:ea typeface="+mn-ea"/>
                <a:cs typeface="+mn-cs"/>
              </a:rPr>
              <a:t>, eds., The Battered Child, 5th addition (Chicago: University of Chicago Press), Chapter 26.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Notes to Trainer: </a:t>
            </a:r>
            <a:r>
              <a:rPr lang="en-US" sz="1200" kern="1200" baseline="0" dirty="0" smtClean="0">
                <a:solidFill>
                  <a:schemeClr val="tx1"/>
                </a:solidFill>
                <a:latin typeface="+mn-lt"/>
                <a:ea typeface="+mn-ea"/>
                <a:cs typeface="+mn-cs"/>
              </a:rPr>
              <a:t>Clients may not be ready to disclose past experiences of childhood victimization or exposure to violence. By using a universal education approach, you are planting a seed for clients to recognize that adverse childhood experiences can influence their parenting skills and how they react to stressful situations as adults.</a:t>
            </a: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Estimated Activity Time: 10-15 minutes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Notes to Trainer: </a:t>
            </a:r>
            <a:r>
              <a:rPr lang="en-US" sz="1200" kern="1200" baseline="0" dirty="0" smtClean="0">
                <a:solidFill>
                  <a:schemeClr val="tx1"/>
                </a:solidFill>
                <a:latin typeface="+mn-lt"/>
                <a:ea typeface="+mn-ea"/>
                <a:cs typeface="+mn-cs"/>
              </a:rPr>
              <a:t>The goal for this large group discussion is for the audience’s expertise to be highlighted—to use their knowledge to educate those around them. Ideally, two people should work together to facilitate this section—one person guiding the discussion and one person recording participants responses on butcher paper, a blackboard, or some other means of recording and sharing feedback.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facilitator asks the audience: “How does exposure to domestic violence affect children?” The facilitator should be prepared to repeat what is said and clarify and give hints about what is missing. For example, if anxiety and depression have not been mentioned the facilitator could ask, “So let’s talk about how domestic violence might make children feel…”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note-taker records what the participants call out. It is helpful for the note-taker also to repeat what is being said and clarify as needed as the responses are recorded.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the facilitator feels that some of the key effects have been identified, the next three slides on the effects of violence on children can be reviewed to highlight examples that were given as well as anything that was missing.</a:t>
            </a:r>
          </a:p>
          <a:p>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Many studies have shown that children who are exposed to violence have more physical health problems and these problems may persist after the violence has ended.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Campbell JC, Lewandowski LA. Mental and Physical Health Effects of Intimate Partner Violence on Women and Children. Psychiatric Clinics of North America. 1997;20(2):353-374.</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Graham-</a:t>
            </a:r>
            <a:r>
              <a:rPr lang="en-US" sz="1200" kern="1200" baseline="0" dirty="0" err="1" smtClean="0">
                <a:solidFill>
                  <a:schemeClr val="tx1"/>
                </a:solidFill>
                <a:latin typeface="+mn-lt"/>
                <a:ea typeface="+mn-ea"/>
                <a:cs typeface="+mn-cs"/>
              </a:rPr>
              <a:t>Bermann</a:t>
            </a:r>
            <a:r>
              <a:rPr lang="en-US" sz="1200" kern="1200" baseline="0" dirty="0" smtClean="0">
                <a:solidFill>
                  <a:schemeClr val="tx1"/>
                </a:solidFill>
                <a:latin typeface="+mn-lt"/>
                <a:ea typeface="+mn-ea"/>
                <a:cs typeface="+mn-cs"/>
              </a:rPr>
              <a:t> SA, </a:t>
            </a:r>
            <a:r>
              <a:rPr lang="en-US" sz="1200" kern="1200" baseline="0" dirty="0" err="1" smtClean="0">
                <a:solidFill>
                  <a:schemeClr val="tx1"/>
                </a:solidFill>
                <a:latin typeface="+mn-lt"/>
                <a:ea typeface="+mn-ea"/>
                <a:cs typeface="+mn-cs"/>
              </a:rPr>
              <a:t>Seng</a:t>
            </a:r>
            <a:r>
              <a:rPr lang="en-US" sz="1200" kern="1200" baseline="0" dirty="0" smtClean="0">
                <a:solidFill>
                  <a:schemeClr val="tx1"/>
                </a:solidFill>
                <a:latin typeface="+mn-lt"/>
                <a:ea typeface="+mn-ea"/>
                <a:cs typeface="+mn-cs"/>
              </a:rPr>
              <a:t> J. Violence Exposure and Traumatic Stress Symptoms as Additional Predictors of Health Problems in High-risk Children. Journal of Pediatrics. 2005;146(3):349-354.</a:t>
            </a:r>
          </a:p>
          <a:p>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Children exposed to domestic violence are at much higher risk for mental health problems and have significantly higher usage of mental health services compared to children who are not exposed to domestic violence.</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Edelson</a:t>
            </a:r>
            <a:r>
              <a:rPr lang="en-US" sz="1200" kern="1200" baseline="0" dirty="0" smtClean="0">
                <a:solidFill>
                  <a:schemeClr val="tx1"/>
                </a:solidFill>
                <a:latin typeface="+mn-lt"/>
                <a:ea typeface="+mn-ea"/>
                <a:cs typeface="+mn-cs"/>
              </a:rPr>
              <a:t> J. Children’s Witnessing of Adult Domestic Violence. Journal of Interpersonal Violence. 1999;14:839-870.</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Graham-</a:t>
            </a:r>
            <a:r>
              <a:rPr lang="en-US" sz="1200" kern="1200" baseline="0" dirty="0" err="1" smtClean="0">
                <a:solidFill>
                  <a:schemeClr val="tx1"/>
                </a:solidFill>
                <a:latin typeface="+mn-lt"/>
                <a:ea typeface="+mn-ea"/>
                <a:cs typeface="+mn-cs"/>
              </a:rPr>
              <a:t>Bermann</a:t>
            </a:r>
            <a:r>
              <a:rPr lang="en-US" sz="1200" kern="1200" baseline="0" dirty="0" smtClean="0">
                <a:solidFill>
                  <a:schemeClr val="tx1"/>
                </a:solidFill>
                <a:latin typeface="+mn-lt"/>
                <a:ea typeface="+mn-ea"/>
                <a:cs typeface="+mn-cs"/>
              </a:rPr>
              <a:t> SA, </a:t>
            </a:r>
            <a:r>
              <a:rPr lang="en-US" sz="1200" kern="1200" baseline="0" dirty="0" err="1" smtClean="0">
                <a:solidFill>
                  <a:schemeClr val="tx1"/>
                </a:solidFill>
                <a:latin typeface="+mn-lt"/>
                <a:ea typeface="+mn-ea"/>
                <a:cs typeface="+mn-cs"/>
              </a:rPr>
              <a:t>Levendosky</a:t>
            </a:r>
            <a:r>
              <a:rPr lang="en-US" sz="1200" kern="1200" baseline="0" dirty="0" smtClean="0">
                <a:solidFill>
                  <a:schemeClr val="tx1"/>
                </a:solidFill>
                <a:latin typeface="+mn-lt"/>
                <a:ea typeface="+mn-ea"/>
                <a:cs typeface="+mn-cs"/>
              </a:rPr>
              <a:t> AA. Traumatic Stress Symptoms in Children of Battered Women. Journal of Interpersonal Violence. 1998;13(1):111-128.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Hurt H, </a:t>
            </a:r>
            <a:r>
              <a:rPr lang="en-US" sz="1200" kern="1200" baseline="0" dirty="0" err="1" smtClean="0">
                <a:solidFill>
                  <a:schemeClr val="tx1"/>
                </a:solidFill>
                <a:latin typeface="+mn-lt"/>
                <a:ea typeface="+mn-ea"/>
                <a:cs typeface="+mn-cs"/>
              </a:rPr>
              <a:t>Malmud</a:t>
            </a:r>
            <a:r>
              <a:rPr lang="en-US" sz="1200" kern="1200" baseline="0" dirty="0" smtClean="0">
                <a:solidFill>
                  <a:schemeClr val="tx1"/>
                </a:solidFill>
                <a:latin typeface="+mn-lt"/>
                <a:ea typeface="+mn-ea"/>
                <a:cs typeface="+mn-cs"/>
              </a:rPr>
              <a:t> E, Brodsky NL, </a:t>
            </a:r>
            <a:r>
              <a:rPr lang="en-US" sz="1200" kern="1200" baseline="0" dirty="0" err="1" smtClean="0">
                <a:solidFill>
                  <a:schemeClr val="tx1"/>
                </a:solidFill>
                <a:latin typeface="+mn-lt"/>
                <a:ea typeface="+mn-ea"/>
                <a:cs typeface="+mn-cs"/>
              </a:rPr>
              <a:t>Giannetta</a:t>
            </a:r>
            <a:r>
              <a:rPr lang="en-US" sz="1200" kern="1200" baseline="0" dirty="0" smtClean="0">
                <a:solidFill>
                  <a:schemeClr val="tx1"/>
                </a:solidFill>
                <a:latin typeface="+mn-lt"/>
                <a:ea typeface="+mn-ea"/>
                <a:cs typeface="+mn-cs"/>
              </a:rPr>
              <a:t> J. Exposure to Violence: Psychological and Academic Correlates in Child Witnesses. Archives of Pediatric Adolescent Medicine. 2001;155:1351-1356.</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Lehmann P. Posttraumatic Stress Disorder (PTSD) and Child Witnesses to Mother-Assault: A Summary and Review. Children and Youth Services Review. 2000;22(3/4):275-306.</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McCloskey LA, Walker M. Posttraumatic Stress in Children Exposed to Family Violence and Single-Event Trauma. Journal of the American Academy of Child and Adolescent Psychiatry. 2000;39:108-115.</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Pfouts</a:t>
            </a:r>
            <a:r>
              <a:rPr lang="en-US" sz="1200" kern="1200" baseline="0" dirty="0" smtClean="0">
                <a:solidFill>
                  <a:schemeClr val="tx1"/>
                </a:solidFill>
                <a:latin typeface="+mn-lt"/>
                <a:ea typeface="+mn-ea"/>
                <a:cs typeface="+mn-cs"/>
              </a:rPr>
              <a:t> J, </a:t>
            </a:r>
            <a:r>
              <a:rPr lang="en-US" sz="1200" kern="1200" baseline="0" dirty="0" err="1" smtClean="0">
                <a:solidFill>
                  <a:schemeClr val="tx1"/>
                </a:solidFill>
                <a:latin typeface="+mn-lt"/>
                <a:ea typeface="+mn-ea"/>
                <a:cs typeface="+mn-cs"/>
              </a:rPr>
              <a:t>Schopler</a:t>
            </a:r>
            <a:r>
              <a:rPr lang="en-US" sz="1200" kern="1200" baseline="0" dirty="0" smtClean="0">
                <a:solidFill>
                  <a:schemeClr val="tx1"/>
                </a:solidFill>
                <a:latin typeface="+mn-lt"/>
                <a:ea typeface="+mn-ea"/>
                <a:cs typeface="+mn-cs"/>
              </a:rPr>
              <a:t> J, Henley H. Forgotten Victims of Family Violence. Social Work. 1982; July:367-368.</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Spaccarelli</a:t>
            </a:r>
            <a:r>
              <a:rPr lang="en-US" sz="1200" kern="1200" baseline="0" dirty="0" smtClean="0">
                <a:solidFill>
                  <a:schemeClr val="tx1"/>
                </a:solidFill>
                <a:latin typeface="+mn-lt"/>
                <a:ea typeface="+mn-ea"/>
                <a:cs typeface="+mn-cs"/>
              </a:rPr>
              <a:t> S, Sandler IN, </a:t>
            </a:r>
            <a:r>
              <a:rPr lang="en-US" sz="1200" kern="1200" baseline="0" dirty="0" err="1" smtClean="0">
                <a:solidFill>
                  <a:schemeClr val="tx1"/>
                </a:solidFill>
                <a:latin typeface="+mn-lt"/>
                <a:ea typeface="+mn-ea"/>
                <a:cs typeface="+mn-cs"/>
              </a:rPr>
              <a:t>Roosa</a:t>
            </a:r>
            <a:r>
              <a:rPr lang="en-US" sz="1200" kern="1200" baseline="0" dirty="0" smtClean="0">
                <a:solidFill>
                  <a:schemeClr val="tx1"/>
                </a:solidFill>
                <a:latin typeface="+mn-lt"/>
                <a:ea typeface="+mn-ea"/>
                <a:cs typeface="+mn-cs"/>
              </a:rPr>
              <a:t> M. History of Spouse Violence Against Mother: Correlated Risks and Unique Effects in Child Mental Health. Journal of Family Violence. 1994;9(1):79-98.</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Wilden</a:t>
            </a:r>
            <a:r>
              <a:rPr lang="en-US" sz="1200" kern="1200" baseline="0" dirty="0" smtClean="0">
                <a:solidFill>
                  <a:schemeClr val="tx1"/>
                </a:solidFill>
                <a:latin typeface="+mn-lt"/>
                <a:ea typeface="+mn-ea"/>
                <a:cs typeface="+mn-cs"/>
              </a:rPr>
              <a:t> SR, Williamson WD, Wilson GS. Children of Battered Women: Developmental and Learning Profiles. Clinical Pediatrics. 1991;30:299-304.</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Wolfe DA, Crooks CV, Lee V, McIntyre-Smith A, Jaffe PG. The Effects of Children’s Exposure to Domestic Violence: A Meta-Analysis and Critique. Clinical Child and Family </a:t>
            </a:r>
          </a:p>
          <a:p>
            <a:r>
              <a:rPr lang="en-US" sz="1200" kern="1200" baseline="0" dirty="0" smtClean="0">
                <a:solidFill>
                  <a:schemeClr val="tx1"/>
                </a:solidFill>
                <a:latin typeface="+mn-lt"/>
                <a:ea typeface="+mn-ea"/>
                <a:cs typeface="+mn-cs"/>
              </a:rPr>
              <a:t>Psychology Review. 2003; 6(3):171-187.</a:t>
            </a:r>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Exposure to domestic violence has significant consequences for children’s school performance.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Hurt H, </a:t>
            </a:r>
            <a:r>
              <a:rPr lang="en-US" sz="1200" kern="1200" baseline="0" dirty="0" err="1" smtClean="0">
                <a:solidFill>
                  <a:schemeClr val="tx1"/>
                </a:solidFill>
                <a:latin typeface="+mn-lt"/>
                <a:ea typeface="+mn-ea"/>
                <a:cs typeface="+mn-cs"/>
              </a:rPr>
              <a:t>Malmud</a:t>
            </a:r>
            <a:r>
              <a:rPr lang="en-US" sz="1200" kern="1200" baseline="0" dirty="0" smtClean="0">
                <a:solidFill>
                  <a:schemeClr val="tx1"/>
                </a:solidFill>
                <a:latin typeface="+mn-lt"/>
                <a:ea typeface="+mn-ea"/>
                <a:cs typeface="+mn-cs"/>
              </a:rPr>
              <a:t> E, Brodsky NL, </a:t>
            </a:r>
            <a:r>
              <a:rPr lang="en-US" sz="1200" kern="1200" baseline="0" dirty="0" err="1" smtClean="0">
                <a:solidFill>
                  <a:schemeClr val="tx1"/>
                </a:solidFill>
                <a:latin typeface="+mn-lt"/>
                <a:ea typeface="+mn-ea"/>
                <a:cs typeface="+mn-cs"/>
              </a:rPr>
              <a:t>Giannetta</a:t>
            </a:r>
            <a:r>
              <a:rPr lang="en-US" sz="1200" kern="1200" baseline="0" dirty="0" smtClean="0">
                <a:solidFill>
                  <a:schemeClr val="tx1"/>
                </a:solidFill>
                <a:latin typeface="+mn-lt"/>
                <a:ea typeface="+mn-ea"/>
                <a:cs typeface="+mn-cs"/>
              </a:rPr>
              <a:t> J. Exposure to Violence: Psychological and Academic Correlates in Child Witnesses. Archives of Pediatric Adolescent Medicine. 2001;155:1351-1356.</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Kernic</a:t>
            </a:r>
            <a:r>
              <a:rPr lang="en-US" sz="1200" kern="1200" baseline="0" dirty="0" smtClean="0">
                <a:solidFill>
                  <a:schemeClr val="tx1"/>
                </a:solidFill>
                <a:latin typeface="+mn-lt"/>
                <a:ea typeface="+mn-ea"/>
                <a:cs typeface="+mn-cs"/>
              </a:rPr>
              <a:t> MA, Holt VL, Wolf ME, McKnight B, </a:t>
            </a:r>
            <a:r>
              <a:rPr lang="en-US" sz="1200" kern="1200" baseline="0" dirty="0" err="1" smtClean="0">
                <a:solidFill>
                  <a:schemeClr val="tx1"/>
                </a:solidFill>
                <a:latin typeface="+mn-lt"/>
                <a:ea typeface="+mn-ea"/>
                <a:cs typeface="+mn-cs"/>
              </a:rPr>
              <a:t>Hueber</a:t>
            </a:r>
            <a:r>
              <a:rPr lang="en-US" sz="1200" kern="1200" baseline="0" dirty="0" smtClean="0">
                <a:solidFill>
                  <a:schemeClr val="tx1"/>
                </a:solidFill>
                <a:latin typeface="+mn-lt"/>
                <a:ea typeface="+mn-ea"/>
                <a:cs typeface="+mn-cs"/>
              </a:rPr>
              <a:t> CE, </a:t>
            </a:r>
            <a:r>
              <a:rPr lang="en-US" sz="1200" kern="1200" baseline="0" dirty="0" err="1" smtClean="0">
                <a:solidFill>
                  <a:schemeClr val="tx1"/>
                </a:solidFill>
                <a:latin typeface="+mn-lt"/>
                <a:ea typeface="+mn-ea"/>
                <a:cs typeface="+mn-cs"/>
              </a:rPr>
              <a:t>Rivara</a:t>
            </a:r>
            <a:r>
              <a:rPr lang="en-US" sz="1200" kern="1200" baseline="0" dirty="0" smtClean="0">
                <a:solidFill>
                  <a:schemeClr val="tx1"/>
                </a:solidFill>
                <a:latin typeface="+mn-lt"/>
                <a:ea typeface="+mn-ea"/>
                <a:cs typeface="+mn-cs"/>
              </a:rPr>
              <a:t> FP. Academic and School Health Issues Among Children Exposed to Maternal Intimate Partner Abuse. Archives of Pediatric and Adolescent Medicine. 2002;156:549-555.</a:t>
            </a: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Notes to Trainer: </a:t>
            </a:r>
            <a:r>
              <a:rPr lang="en-US" sz="1200" kern="1200" baseline="0" dirty="0" smtClean="0">
                <a:solidFill>
                  <a:schemeClr val="tx1"/>
                </a:solidFill>
                <a:latin typeface="+mn-lt"/>
                <a:ea typeface="+mn-ea"/>
                <a:cs typeface="+mn-cs"/>
              </a:rPr>
              <a:t>Some of the strategies that we heard in the “First Impressions” DVD from parents who have experienced domestic violence and adult survivors who were exposed to domestic violence as children are listed below: </a:t>
            </a:r>
          </a:p>
          <a:p>
            <a:endParaRPr lang="en-US" sz="1200" kern="1200" baseline="0" dirty="0" smtClean="0">
              <a:solidFill>
                <a:schemeClr val="tx1"/>
              </a:solidFill>
              <a:latin typeface="+mn-lt"/>
              <a:ea typeface="+mn-ea"/>
              <a:cs typeface="+mn-cs"/>
            </a:endParaRPr>
          </a:p>
          <a:p>
            <a:pPr>
              <a:buFont typeface="Arial"/>
              <a:buChar char="•"/>
            </a:pPr>
            <a:r>
              <a:rPr lang="en-US" sz="1200" kern="1200" baseline="0" dirty="0" smtClean="0">
                <a:solidFill>
                  <a:schemeClr val="tx1"/>
                </a:solidFill>
                <a:latin typeface="+mn-lt"/>
                <a:ea typeface="+mn-ea"/>
                <a:cs typeface="+mn-cs"/>
              </a:rPr>
              <a:t>   Ask children how they are feeling and validate their feelings</a:t>
            </a:r>
          </a:p>
          <a:p>
            <a:pPr>
              <a:buFont typeface="Arial"/>
              <a:buChar char="•"/>
            </a:pPr>
            <a:endParaRPr lang="en-US" sz="1200" kern="1200" baseline="0" dirty="0" smtClean="0">
              <a:solidFill>
                <a:schemeClr val="tx1"/>
              </a:solidFill>
              <a:latin typeface="+mn-lt"/>
              <a:ea typeface="+mn-ea"/>
              <a:cs typeface="+mn-cs"/>
            </a:endParaRPr>
          </a:p>
          <a:p>
            <a:pPr>
              <a:buFont typeface="Arial"/>
              <a:buChar char="•"/>
            </a:pPr>
            <a:r>
              <a:rPr lang="en-US" sz="1200" kern="1200" baseline="0" dirty="0" smtClean="0">
                <a:solidFill>
                  <a:schemeClr val="tx1"/>
                </a:solidFill>
                <a:latin typeface="+mn-lt"/>
                <a:ea typeface="+mn-ea"/>
                <a:cs typeface="+mn-cs"/>
              </a:rPr>
              <a:t>   Increase quality time of parents/caregivers with the child </a:t>
            </a:r>
          </a:p>
          <a:p>
            <a:pPr>
              <a:buFont typeface="Arial"/>
              <a:buChar char="•"/>
            </a:pPr>
            <a:endParaRPr lang="en-US" sz="1200" kern="1200" baseline="0" dirty="0" smtClean="0">
              <a:solidFill>
                <a:schemeClr val="tx1"/>
              </a:solidFill>
              <a:latin typeface="+mn-lt"/>
              <a:ea typeface="+mn-ea"/>
              <a:cs typeface="+mn-cs"/>
            </a:endParaRPr>
          </a:p>
          <a:p>
            <a:pPr>
              <a:buFont typeface="Arial"/>
              <a:buChar char="•"/>
            </a:pPr>
            <a:r>
              <a:rPr lang="en-US" sz="1200" kern="1200" baseline="0" dirty="0" smtClean="0">
                <a:solidFill>
                  <a:schemeClr val="tx1"/>
                </a:solidFill>
                <a:latin typeface="+mn-lt"/>
                <a:ea typeface="+mn-ea"/>
                <a:cs typeface="+mn-cs"/>
              </a:rPr>
              <a:t>   Reach out to other caregivers to help them understand the child’s situation and how they can be supportive</a:t>
            </a:r>
          </a:p>
          <a:p>
            <a:pPr>
              <a:buFont typeface="Arial"/>
              <a:buChar char="•"/>
            </a:pPr>
            <a:endParaRPr lang="en-US" sz="1200" kern="1200" baseline="0" dirty="0" smtClean="0">
              <a:solidFill>
                <a:schemeClr val="tx1"/>
              </a:solidFill>
              <a:latin typeface="+mn-lt"/>
              <a:ea typeface="+mn-ea"/>
              <a:cs typeface="+mn-cs"/>
            </a:endParaRPr>
          </a:p>
          <a:p>
            <a:pPr>
              <a:buFont typeface="Arial"/>
              <a:buChar char="•"/>
            </a:pPr>
            <a:r>
              <a:rPr lang="en-US" sz="1200" kern="1200" baseline="0" dirty="0" smtClean="0">
                <a:solidFill>
                  <a:schemeClr val="tx1"/>
                </a:solidFill>
                <a:latin typeface="+mn-lt"/>
                <a:ea typeface="+mn-ea"/>
                <a:cs typeface="+mn-cs"/>
              </a:rPr>
              <a:t>   Create lots of opportunities for exploring and learning to promote healthy brain development</a:t>
            </a:r>
          </a:p>
          <a:p>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Estimated Module Time: 30 minutes</a:t>
            </a:r>
          </a:p>
          <a:p>
            <a:r>
              <a:rPr lang="en-US" sz="1200" kern="1200" baseline="0" dirty="0" smtClean="0">
                <a:solidFill>
                  <a:schemeClr val="tx1"/>
                </a:solidFill>
                <a:latin typeface="+mn-lt"/>
                <a:ea typeface="+mn-ea"/>
                <a:cs typeface="+mn-cs"/>
              </a:rPr>
              <a:t> </a:t>
            </a:r>
          </a:p>
          <a:p>
            <a:r>
              <a:rPr lang="en-US" sz="1200" b="1" kern="1200" baseline="0" dirty="0" smtClean="0">
                <a:solidFill>
                  <a:schemeClr val="tx1"/>
                </a:solidFill>
                <a:latin typeface="+mn-lt"/>
                <a:ea typeface="+mn-ea"/>
                <a:cs typeface="+mn-cs"/>
              </a:rPr>
              <a:t>Training Outline</a:t>
            </a:r>
          </a:p>
          <a:p>
            <a:pPr>
              <a:buFont typeface="Arial"/>
              <a:buChar char="•"/>
            </a:pPr>
            <a:r>
              <a:rPr lang="en-US" sz="1200" kern="1200" baseline="0" dirty="0" smtClean="0">
                <a:solidFill>
                  <a:schemeClr val="tx1"/>
                </a:solidFill>
                <a:latin typeface="+mn-lt"/>
                <a:ea typeface="+mn-ea"/>
                <a:cs typeface="+mn-cs"/>
              </a:rPr>
              <a:t>   Learning objectives </a:t>
            </a:r>
          </a:p>
          <a:p>
            <a:pPr>
              <a:buFont typeface="Arial"/>
              <a:buChar char="•"/>
            </a:pPr>
            <a:r>
              <a:rPr lang="en-US" sz="1200" kern="1200" baseline="0" dirty="0" smtClean="0">
                <a:solidFill>
                  <a:schemeClr val="tx1"/>
                </a:solidFill>
                <a:latin typeface="+mn-lt"/>
                <a:ea typeface="+mn-ea"/>
                <a:cs typeface="+mn-cs"/>
              </a:rPr>
              <a:t>   Information on the effects of violence on parenting </a:t>
            </a:r>
          </a:p>
          <a:p>
            <a:pPr>
              <a:buFont typeface="Arial"/>
              <a:buChar char="•"/>
            </a:pPr>
            <a:r>
              <a:rPr lang="en-US" sz="1200" kern="1200" baseline="0" dirty="0" smtClean="0">
                <a:solidFill>
                  <a:schemeClr val="tx1"/>
                </a:solidFill>
                <a:latin typeface="+mn-lt"/>
                <a:ea typeface="+mn-ea"/>
                <a:cs typeface="+mn-cs"/>
              </a:rPr>
              <a:t>   Past exposure to violence and resiliency </a:t>
            </a:r>
          </a:p>
          <a:p>
            <a:pPr>
              <a:buFont typeface="Arial"/>
              <a:buChar char="•"/>
            </a:pPr>
            <a:r>
              <a:rPr lang="en-US" sz="1200" kern="1200" baseline="0" dirty="0" smtClean="0">
                <a:solidFill>
                  <a:schemeClr val="tx1"/>
                </a:solidFill>
                <a:latin typeface="+mn-lt"/>
                <a:ea typeface="+mn-ea"/>
                <a:cs typeface="+mn-cs"/>
              </a:rPr>
              <a:t>   Strategies to strengthen mother-child bond</a:t>
            </a:r>
          </a:p>
          <a:p>
            <a:r>
              <a:rPr lang="en-US" sz="1200" kern="1200" baseline="0" dirty="0" smtClean="0">
                <a:solidFill>
                  <a:schemeClr val="tx1"/>
                </a:solidFill>
                <a:latin typeface="+mn-lt"/>
                <a:ea typeface="+mn-ea"/>
                <a:cs typeface="+mn-cs"/>
              </a:rPr>
              <a:t> </a:t>
            </a:r>
          </a:p>
          <a:p>
            <a:r>
              <a:rPr lang="en-US" sz="1200" b="1" kern="1200" baseline="0" dirty="0" smtClean="0">
                <a:solidFill>
                  <a:schemeClr val="tx1"/>
                </a:solidFill>
                <a:latin typeface="+mn-lt"/>
                <a:ea typeface="+mn-ea"/>
                <a:cs typeface="+mn-cs"/>
              </a:rPr>
              <a:t>Overview</a:t>
            </a:r>
          </a:p>
          <a:p>
            <a:r>
              <a:rPr lang="en-US" sz="1200" kern="1200" baseline="0" dirty="0" smtClean="0">
                <a:solidFill>
                  <a:schemeClr val="tx1"/>
                </a:solidFill>
                <a:latin typeface="+mn-lt"/>
                <a:ea typeface="+mn-ea"/>
                <a:cs typeface="+mn-cs"/>
              </a:rPr>
              <a:t>The impact of exposure to domestic violence goes beyond the health effects on women and children– it also can diminish parenting skills. There are important findings on how to build resiliency in the face of domestic violence and improve mother/child bonding. This module covers multiple tools that home visitors can use to help mothers and children thrive.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Despite excellence in prenatal care, domestic violence was associated with poorer maternal attachment and assessment of infant temperament in this study.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Poor maternal-infant attachment is associated with several negative outcomes for children including behavioral problems, aggression, and poorer social interaction.</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Quinlivan</a:t>
            </a:r>
            <a:r>
              <a:rPr lang="en-US" sz="1200" kern="1200" baseline="0" dirty="0" smtClean="0">
                <a:solidFill>
                  <a:schemeClr val="tx1"/>
                </a:solidFill>
                <a:latin typeface="+mn-lt"/>
                <a:ea typeface="+mn-ea"/>
                <a:cs typeface="+mn-cs"/>
              </a:rPr>
              <a:t> JA, Evans SF. Impact of Domestic Violence and Drug Abuse in Pregnancy on Maternal Attachment and Infant Temperament in Teenage Mothers in the Setting of Best Clinical Practice. Archives of Women’s Mental Health. 2005;8:191-199.</a:t>
            </a:r>
          </a:p>
          <a:p>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study demonstrates the importance of educating victims about how DV can affect their mental health, their parenting skills, and ultimately, their children’s well-being.</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Dubowitz</a:t>
            </a:r>
            <a:r>
              <a:rPr lang="en-US" sz="1200" kern="1200" baseline="0" dirty="0" smtClean="0">
                <a:solidFill>
                  <a:schemeClr val="tx1"/>
                </a:solidFill>
                <a:latin typeface="+mn-lt"/>
                <a:ea typeface="+mn-ea"/>
                <a:cs typeface="+mn-cs"/>
              </a:rPr>
              <a:t> H, Black MM, Kerr MA, Hussey JM, </a:t>
            </a:r>
            <a:r>
              <a:rPr lang="en-US" sz="1200" kern="1200" baseline="0" dirty="0" err="1" smtClean="0">
                <a:solidFill>
                  <a:schemeClr val="tx1"/>
                </a:solidFill>
                <a:latin typeface="+mn-lt"/>
                <a:ea typeface="+mn-ea"/>
                <a:cs typeface="+mn-cs"/>
              </a:rPr>
              <a:t>Morrel</a:t>
            </a:r>
            <a:r>
              <a:rPr lang="en-US" sz="1200" kern="1200" baseline="0" dirty="0" smtClean="0">
                <a:solidFill>
                  <a:schemeClr val="tx1"/>
                </a:solidFill>
                <a:latin typeface="+mn-lt"/>
                <a:ea typeface="+mn-ea"/>
                <a:cs typeface="+mn-cs"/>
              </a:rPr>
              <a:t> TM, Everson MD, Starr RH. Type and Timing of Mothers’ Victimization: Effects on Mothers and Children. Pediatrics. 2001;107(4):728-735.</a:t>
            </a:r>
          </a:p>
          <a:p>
            <a:endParaRPr lang="en-US" sz="1200" kern="1200" baseline="0" dirty="0" smtClean="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325186378"/>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342445195"/>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310001614"/>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641893631"/>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879059570"/>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499503031"/>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95776607"/>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781561024"/>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906253897"/>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55838322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177957895"/>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692534126"/>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616502274"/>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972420858"/>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985283852"/>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964200932"/>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964430329"/>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896803212"/>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789824468"/>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96013021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228346367"/>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842229310"/>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732936890"/>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877756"/>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825416855"/>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343185905"/>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688420355"/>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863634476"/>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500328330"/>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78606097"/>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63093063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331043326"/>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708659637"/>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394951631"/>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147244363"/>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548563885"/>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568322700"/>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748371363"/>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303751956"/>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256076849"/>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646957764"/>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01381536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281501942"/>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272014498"/>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823173699"/>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616283190"/>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263858613"/>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973535875"/>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937292218"/>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83985087"/>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291954943"/>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946368231"/>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32829301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700607784"/>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924265016"/>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975394658"/>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878676199"/>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566867021"/>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930179066"/>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076359614"/>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537244453"/>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24854396"/>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530544104"/>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59471338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384766702"/>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294880394"/>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992767426"/>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829062322"/>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668161621"/>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534172247"/>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011534235"/>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515438243"/>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489509424"/>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083224959"/>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75065864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775731686"/>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560992243"/>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214974696"/>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4439765"/>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999737951"/>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433668491"/>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836131976"/>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260807360"/>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059189187"/>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274678621"/>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86647838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275733285"/>
      </p:ext>
    </p:extLst>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731395520"/>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019274044"/>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965506511"/>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888075220"/>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578874604"/>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724596519"/>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251586935"/>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854059624"/>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118519718"/>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41242121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434804041"/>
      </p:ext>
    </p:extLst>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717862453"/>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998050837"/>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214364394"/>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732950414"/>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90994907"/>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195231766"/>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450742227"/>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415981891"/>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263688133"/>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2791744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727178728"/>
      </p:ext>
    </p:extLst>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711082187"/>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522815902"/>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323677109"/>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065973082"/>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999443681"/>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4243494463"/>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4058897236"/>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901382141"/>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212185748"/>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43414487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75119709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95857731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5287901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57333237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54714247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37138101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44301768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79957324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7377930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50330392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15443456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416824667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42417687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59258133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29065488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11332198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91617894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589564020"/>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88227331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31916354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40124816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54895512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66408197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000299474"/>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88266136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15733678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64583190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24380164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57577733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649892446"/>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027943671"/>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85095302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980463019"/>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12340492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17480531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47634126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06877818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88113469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42793455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18691367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39718500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058710284"/>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7980700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99059495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69686051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739263423"/>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802182743"/>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736056365"/>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27932849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519260142"/>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53272899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677991305"/>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107112327"/>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34898054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787124511"/>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769496702"/>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285113349"/>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17709918"/>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9405838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08197997"/>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4192732107"/>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61347223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524425411"/>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88531543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755322772"/>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779834427"/>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797338976"/>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81151616"/>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76532758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492234030"/>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468397610"/>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329066526"/>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762336145"/>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4217906499"/>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157473070"/>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633354405"/>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104374015"/>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119390643"/>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p>
            <a:pPr defTabSz="457200"/>
            <a:fld id="{D26899AB-9C35-2247-95F1-1BFEECBEBB55}" type="datetimeFigureOut">
              <a:rPr lang="en-US" smtClean="0">
                <a:solidFill>
                  <a:prstClr val="black"/>
                </a:solidFill>
              </a:rPr>
              <a:pPr defTabSz="457200"/>
              <a:t>10/8/2013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BB801B3E-78CE-EB4D-B669-60AC641F9F30}"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8591133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8362315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298713070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28962051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9436726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268249955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300518199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8473874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412891718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19895180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239433958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1943637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16373739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31920999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20940175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22634246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35804630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31554852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pPr defTabSz="457200"/>
            <a:fld id="{BB801B3E-78CE-EB4D-B669-60AC641F9F30}" type="slidenum">
              <a:rPr lang="en-US" smtClean="0">
                <a:solidFill>
                  <a:prstClr val="white">
                    <a:lumMod val="95000"/>
                  </a:prstClr>
                </a:solidFill>
              </a:rPr>
              <a:pPr defTabSz="457200"/>
              <a:t>‹#›</a:t>
            </a:fld>
            <a:endParaRPr lang="en-US" dirty="0">
              <a:solidFill>
                <a:prstClr val="white">
                  <a:lumMod val="95000"/>
                </a:prstClr>
              </a:solidFill>
            </a:endParaRPr>
          </a:p>
        </p:txBody>
      </p:sp>
    </p:spTree>
    <p:extLst>
      <p:ext uri="{BB962C8B-B14F-4D97-AF65-F5344CB8AC3E}">
        <p14:creationId xmlns:p14="http://schemas.microsoft.com/office/powerpoint/2010/main" val="305568664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34.xml"/><Relationship Id="rId4" Type="http://schemas.openxmlformats.org/officeDocument/2006/relationships/image" Target="../media/image12.tif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4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5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6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7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89.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0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9.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PT-85background.jpg"/>
          <p:cNvPicPr>
            <a:picLocks noChangeAspect="1"/>
          </p:cNvPicPr>
          <p:nvPr/>
        </p:nvPicPr>
        <p:blipFill>
          <a:blip r:embed="rId3"/>
          <a:stretch>
            <a:fillRect/>
          </a:stretch>
        </p:blipFill>
        <p:spPr>
          <a:xfrm>
            <a:off x="0" y="0"/>
            <a:ext cx="9194150" cy="6858000"/>
          </a:xfrm>
          <a:prstGeom prst="rect">
            <a:avLst/>
          </a:prstGeom>
        </p:spPr>
      </p:pic>
      <p:sp>
        <p:nvSpPr>
          <p:cNvPr id="6" name="Rectangle 5"/>
          <p:cNvSpPr/>
          <p:nvPr/>
        </p:nvSpPr>
        <p:spPr>
          <a:xfrm>
            <a:off x="5257800" y="853842"/>
            <a:ext cx="3662481" cy="2308324"/>
          </a:xfrm>
          <a:prstGeom prst="rect">
            <a:avLst/>
          </a:prstGeom>
        </p:spPr>
        <p:txBody>
          <a:bodyPr wrap="none">
            <a:spAutoFit/>
          </a:bodyPr>
          <a:lstStyle/>
          <a:p>
            <a:r>
              <a:rPr lang="en-US" sz="3600" dirty="0" smtClean="0">
                <a:solidFill>
                  <a:schemeClr val="bg1"/>
                </a:solidFill>
                <a:effectLst>
                  <a:outerShdw blurRad="50800" dist="38100" dir="2700000" algn="tl" rotWithShape="0">
                    <a:srgbClr val="000000">
                      <a:alpha val="43000"/>
                    </a:srgbClr>
                  </a:outerShdw>
                </a:effectLst>
              </a:rPr>
              <a:t>The Effects </a:t>
            </a:r>
            <a:r>
              <a:rPr lang="en-US" sz="3600" dirty="0" smtClean="0">
                <a:solidFill>
                  <a:srgbClr val="FF8000"/>
                </a:solidFill>
                <a:effectLst>
                  <a:outerShdw blurRad="50800" dist="38100" dir="2700000" algn="tl" rotWithShape="0">
                    <a:srgbClr val="000000">
                      <a:alpha val="43000"/>
                    </a:srgbClr>
                  </a:outerShdw>
                </a:effectLst>
              </a:rPr>
              <a:t>of </a:t>
            </a:r>
          </a:p>
          <a:p>
            <a:r>
              <a:rPr lang="en-US" sz="3600" dirty="0" smtClean="0">
                <a:solidFill>
                  <a:srgbClr val="FF8000"/>
                </a:solidFill>
                <a:effectLst>
                  <a:outerShdw blurRad="50800" dist="38100" dir="2700000" algn="tl" rotWithShape="0">
                    <a:srgbClr val="000000">
                      <a:alpha val="43000"/>
                    </a:srgbClr>
                  </a:outerShdw>
                </a:effectLst>
              </a:rPr>
              <a:t>Domestic Violence </a:t>
            </a:r>
          </a:p>
          <a:p>
            <a:r>
              <a:rPr lang="en-US" sz="3600" dirty="0" smtClean="0">
                <a:solidFill>
                  <a:srgbClr val="FF8000"/>
                </a:solidFill>
                <a:effectLst>
                  <a:outerShdw blurRad="50800" dist="38100" dir="2700000" algn="tl" rotWithShape="0">
                    <a:srgbClr val="000000">
                      <a:alpha val="43000"/>
                    </a:srgbClr>
                  </a:outerShdw>
                </a:effectLst>
              </a:rPr>
              <a:t>on Children</a:t>
            </a:r>
            <a:r>
              <a:rPr lang="en-US" sz="3600" dirty="0" smtClean="0">
                <a:effectLst>
                  <a:outerShdw blurRad="50800" dist="38100" dir="2700000" algn="tl" rotWithShape="0">
                    <a:srgbClr val="000000">
                      <a:alpha val="43000"/>
                    </a:srgbClr>
                  </a:outerShdw>
                </a:effectLst>
              </a:rPr>
              <a:t/>
            </a:r>
            <a:br>
              <a:rPr lang="en-US" sz="3600" dirty="0" smtClean="0">
                <a:effectLst>
                  <a:outerShdw blurRad="50800" dist="38100" dir="2700000" algn="tl" rotWithShape="0">
                    <a:srgbClr val="000000">
                      <a:alpha val="43000"/>
                    </a:srgbClr>
                  </a:outerShdw>
                </a:effectLst>
              </a:rPr>
            </a:br>
            <a:endParaRPr lang="en-US" sz="3600" dirty="0">
              <a:solidFill>
                <a:schemeClr val="tx1">
                  <a:lumMod val="50000"/>
                  <a:lumOff val="50000"/>
                </a:schemeClr>
              </a:solidFill>
              <a:effectLst>
                <a:outerShdw blurRad="50800" dist="38100" dir="2700000" algn="tl" rotWithShape="0">
                  <a:srgbClr val="000000">
                    <a:alpha val="43000"/>
                  </a:srgbClr>
                </a:outerShdw>
              </a:effectLst>
            </a:endParaRPr>
          </a:p>
        </p:txBody>
      </p:sp>
      <p:sp>
        <p:nvSpPr>
          <p:cNvPr id="4" name="Title 1"/>
          <p:cNvSpPr txBox="1">
            <a:spLocks/>
          </p:cNvSpPr>
          <p:nvPr/>
        </p:nvSpPr>
        <p:spPr>
          <a:xfrm>
            <a:off x="762000" y="6203172"/>
            <a:ext cx="5943600" cy="571500"/>
          </a:xfrm>
          <a:prstGeom prst="rect">
            <a:avLst/>
          </a:prstGeom>
        </p:spPr>
        <p:txBody>
          <a:bodyP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Arial Black"/>
              <a:ea typeface="+mj-ea"/>
              <a:cs typeface="+mj-cs"/>
            </a:endParaRPr>
          </a:p>
        </p:txBody>
      </p:sp>
      <p:sp>
        <p:nvSpPr>
          <p:cNvPr id="7"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pPr/>
              <a:t>1</a:t>
            </a:fld>
            <a:endParaRPr lang="en-US" sz="1400" dirty="0"/>
          </a:p>
        </p:txBody>
      </p:sp>
    </p:spTree>
    <p:extLst>
      <p:ext uri="{BB962C8B-B14F-4D97-AF65-F5344CB8AC3E}">
        <p14:creationId xmlns:p14="http://schemas.microsoft.com/office/powerpoint/2010/main" val="35624038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2133600" cy="1143000"/>
          </a:xfrm>
        </p:spPr>
        <p:txBody>
          <a:bodyPr>
            <a:noAutofit/>
          </a:bodyPr>
          <a:lstStyle/>
          <a:p>
            <a:pPr algn="l">
              <a:lnSpc>
                <a:spcPts val="2600"/>
              </a:lnSpc>
            </a:pPr>
            <a:r>
              <a:rPr lang="en-US" sz="2800" dirty="0" smtClean="0">
                <a:solidFill>
                  <a:schemeClr val="bg1">
                    <a:lumMod val="95000"/>
                  </a:schemeClr>
                </a:solidFill>
              </a:rPr>
              <a:t>Domestic Violence: Risk Factor for Child Abuse</a:t>
            </a:r>
            <a:endParaRPr lang="en-US" sz="2600" dirty="0" smtClean="0">
              <a:solidFill>
                <a:schemeClr val="bg1">
                  <a:lumMod val="95000"/>
                </a:schemeClr>
              </a:solidFill>
            </a:endParaRPr>
          </a:p>
        </p:txBody>
      </p:sp>
      <p:sp>
        <p:nvSpPr>
          <p:cNvPr id="5" name="Content Placeholder 2"/>
          <p:cNvSpPr>
            <a:spLocks noGrp="1"/>
          </p:cNvSpPr>
          <p:nvPr>
            <p:ph idx="1"/>
          </p:nvPr>
        </p:nvSpPr>
        <p:spPr>
          <a:xfrm>
            <a:off x="2819400" y="609600"/>
            <a:ext cx="5943600" cy="5029200"/>
          </a:xfrm>
        </p:spPr>
        <p:txBody>
          <a:bodyPr wrap="square">
            <a:noAutofit/>
          </a:bodyPr>
          <a:lstStyle/>
          <a:p>
            <a:pPr marL="514350" indent="-514350">
              <a:lnSpc>
                <a:spcPts val="3200"/>
              </a:lnSpc>
              <a:buNone/>
            </a:pPr>
            <a:r>
              <a:rPr lang="en-US" dirty="0" smtClean="0">
                <a:solidFill>
                  <a:schemeClr val="tx1">
                    <a:lumMod val="50000"/>
                    <a:lumOff val="50000"/>
                  </a:schemeClr>
                </a:solidFill>
              </a:rPr>
              <a:t>Families with </a:t>
            </a:r>
          </a:p>
          <a:p>
            <a:pPr marL="514350" indent="-514350">
              <a:lnSpc>
                <a:spcPts val="3200"/>
              </a:lnSpc>
              <a:buNone/>
            </a:pPr>
            <a:r>
              <a:rPr lang="en-US" dirty="0" smtClean="0">
                <a:solidFill>
                  <a:schemeClr val="tx1">
                    <a:lumMod val="50000"/>
                    <a:lumOff val="50000"/>
                  </a:schemeClr>
                </a:solidFill>
              </a:rPr>
              <a:t>domestic violence are </a:t>
            </a:r>
          </a:p>
          <a:p>
            <a:pPr marL="514350" indent="-514350">
              <a:lnSpc>
                <a:spcPts val="3200"/>
              </a:lnSpc>
              <a:buNone/>
            </a:pPr>
            <a:endParaRPr lang="en-US" dirty="0" smtClean="0">
              <a:solidFill>
                <a:schemeClr val="tx1">
                  <a:lumMod val="50000"/>
                  <a:lumOff val="50000"/>
                </a:schemeClr>
              </a:solidFill>
              <a:latin typeface="Corbel" pitchFamily="34" charset="0"/>
            </a:endParaRPr>
          </a:p>
          <a:p>
            <a:pPr marL="514350" indent="-514350">
              <a:lnSpc>
                <a:spcPts val="3200"/>
              </a:lnSpc>
              <a:buNone/>
            </a:pPr>
            <a:endParaRPr lang="en-US" dirty="0" smtClean="0">
              <a:solidFill>
                <a:schemeClr val="tx1">
                  <a:lumMod val="50000"/>
                  <a:lumOff val="50000"/>
                </a:schemeClr>
              </a:solidFill>
              <a:latin typeface="Corbel" pitchFamily="34" charset="0"/>
            </a:endParaRPr>
          </a:p>
          <a:p>
            <a:pPr marL="514350" indent="-514350">
              <a:lnSpc>
                <a:spcPts val="3200"/>
              </a:lnSpc>
              <a:buNone/>
            </a:pPr>
            <a:endParaRPr lang="en-US" dirty="0" smtClean="0">
              <a:solidFill>
                <a:schemeClr val="tx1">
                  <a:lumMod val="50000"/>
                  <a:lumOff val="50000"/>
                </a:schemeClr>
              </a:solidFill>
              <a:latin typeface="Corbel" pitchFamily="34" charset="0"/>
            </a:endParaRPr>
          </a:p>
          <a:p>
            <a:pPr marL="514350" indent="-514350">
              <a:lnSpc>
                <a:spcPts val="3200"/>
              </a:lnSpc>
              <a:buNone/>
            </a:pPr>
            <a:r>
              <a:rPr lang="en-US" dirty="0" smtClean="0">
                <a:solidFill>
                  <a:schemeClr val="tx1">
                    <a:lumMod val="50000"/>
                    <a:lumOff val="50000"/>
                  </a:schemeClr>
                </a:solidFill>
                <a:latin typeface="Corbel" pitchFamily="34" charset="0"/>
              </a:rPr>
              <a:t>to have a substantiated case of </a:t>
            </a:r>
          </a:p>
          <a:p>
            <a:pPr marL="514350" indent="-514350">
              <a:lnSpc>
                <a:spcPts val="3200"/>
              </a:lnSpc>
              <a:buNone/>
            </a:pPr>
            <a:r>
              <a:rPr lang="en-US" dirty="0" smtClean="0">
                <a:solidFill>
                  <a:schemeClr val="tx1">
                    <a:lumMod val="50000"/>
                    <a:lumOff val="50000"/>
                  </a:schemeClr>
                </a:solidFill>
                <a:latin typeface="Corbel" pitchFamily="34" charset="0"/>
              </a:rPr>
              <a:t>child abuse compared to families </a:t>
            </a:r>
          </a:p>
          <a:p>
            <a:pPr marL="514350" indent="-514350">
              <a:lnSpc>
                <a:spcPts val="3200"/>
              </a:lnSpc>
              <a:buNone/>
            </a:pPr>
            <a:r>
              <a:rPr lang="en-US" dirty="0" smtClean="0">
                <a:solidFill>
                  <a:schemeClr val="tx1">
                    <a:lumMod val="50000"/>
                    <a:lumOff val="50000"/>
                  </a:schemeClr>
                </a:solidFill>
                <a:latin typeface="Corbel" pitchFamily="34" charset="0"/>
              </a:rPr>
              <a:t>without domestic violence</a:t>
            </a:r>
          </a:p>
          <a:p>
            <a:pPr marL="514350" indent="-514350">
              <a:lnSpc>
                <a:spcPct val="90000"/>
              </a:lnSpc>
              <a:buNone/>
            </a:pPr>
            <a:endParaRPr lang="en-US" dirty="0" smtClean="0">
              <a:latin typeface="Corbel" pitchFamily="34" charset="0"/>
            </a:endParaRPr>
          </a:p>
          <a:p>
            <a:pPr marL="514350" indent="-514350">
              <a:lnSpc>
                <a:spcPct val="90000"/>
              </a:lnSpc>
              <a:buNone/>
            </a:pPr>
            <a:endParaRPr lang="en-US" b="1" dirty="0" smtClean="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endParaRPr>
          </a:p>
          <a:p>
            <a:pPr marL="514350" indent="-514350">
              <a:lnSpc>
                <a:spcPct val="90000"/>
              </a:lnSpc>
              <a:buNone/>
            </a:pPr>
            <a:endParaRPr lang="en-US" dirty="0" smtClean="0"/>
          </a:p>
          <a:p>
            <a:pPr marL="514350" indent="-514350">
              <a:lnSpc>
                <a:spcPct val="90000"/>
              </a:lnSpc>
              <a:buNone/>
            </a:pPr>
            <a:endParaRPr dirty="0"/>
          </a:p>
          <a:p>
            <a:pPr marL="514350" indent="-514350">
              <a:lnSpc>
                <a:spcPts val="3200"/>
              </a:lnSpc>
              <a:buClr>
                <a:schemeClr val="tx1">
                  <a:lumMod val="50000"/>
                  <a:lumOff val="50000"/>
                </a:schemeClr>
              </a:buClr>
              <a:buNone/>
            </a:pPr>
            <a:endParaRPr lang="en-US" dirty="0" smtClean="0">
              <a:solidFill>
                <a:schemeClr val="accent1">
                  <a:lumMod val="50000"/>
                </a:schemeClr>
              </a:solidFill>
            </a:endParaRPr>
          </a:p>
          <a:p>
            <a:pPr marL="1428750" lvl="3" indent="-514350">
              <a:lnSpc>
                <a:spcPts val="3200"/>
              </a:lnSpc>
              <a:spcBef>
                <a:spcPts val="0"/>
              </a:spcBef>
              <a:spcAft>
                <a:spcPts val="600"/>
              </a:spcAft>
              <a:buClr>
                <a:schemeClr val="tx1">
                  <a:lumMod val="50000"/>
                  <a:lumOff val="50000"/>
                </a:schemeClr>
              </a:buClr>
              <a:buNone/>
              <a:defRPr/>
            </a:pPr>
            <a:endParaRPr sz="3200" dirty="0" smtClean="0">
              <a:solidFill>
                <a:schemeClr val="accent1">
                  <a:lumMod val="50000"/>
                </a:schemeClr>
              </a:solidFill>
            </a:endParaRPr>
          </a:p>
          <a:p>
            <a:pPr marL="1885950" lvl="3" indent="-514350">
              <a:lnSpc>
                <a:spcPts val="3200"/>
              </a:lnSpc>
              <a:spcBef>
                <a:spcPts val="0"/>
              </a:spcBef>
              <a:spcAft>
                <a:spcPts val="600"/>
              </a:spcAft>
              <a:buClr>
                <a:schemeClr val="tx1">
                  <a:lumMod val="50000"/>
                  <a:lumOff val="50000"/>
                </a:schemeClr>
              </a:buClr>
              <a:buNone/>
              <a:defRPr/>
            </a:pPr>
            <a:endParaRPr sz="3200" dirty="0" smtClean="0">
              <a:solidFill>
                <a:schemeClr val="accent1">
                  <a:lumMod val="50000"/>
                </a:schemeClr>
              </a:solidFill>
            </a:endParaRPr>
          </a:p>
        </p:txBody>
      </p:sp>
      <p:sp>
        <p:nvSpPr>
          <p:cNvPr id="6" name="Text Box 5"/>
          <p:cNvSpPr txBox="1">
            <a:spLocks noChangeArrowheads="1"/>
          </p:cNvSpPr>
          <p:nvPr/>
        </p:nvSpPr>
        <p:spPr bwMode="auto">
          <a:xfrm>
            <a:off x="1779366" y="5805100"/>
            <a:ext cx="1788070" cy="338554"/>
          </a:xfrm>
          <a:prstGeom prst="rect">
            <a:avLst/>
          </a:prstGeom>
          <a:noFill/>
          <a:ln w="9525">
            <a:noFill/>
            <a:miter lim="800000"/>
            <a:headEnd/>
            <a:tailEnd/>
          </a:ln>
        </p:spPr>
        <p:txBody>
          <a:bodyPr wrap="none">
            <a:spAutoFit/>
          </a:bodyPr>
          <a:lstStyle/>
          <a:p>
            <a:pPr defTabSz="457200"/>
            <a:r>
              <a:rPr lang="en-US" sz="1600" dirty="0" smtClean="0">
                <a:solidFill>
                  <a:prstClr val="white">
                    <a:lumMod val="50000"/>
                  </a:prstClr>
                </a:solidFill>
                <a:latin typeface="Corbel" pitchFamily="34" charset="0"/>
              </a:rPr>
              <a:t>(</a:t>
            </a:r>
            <a:r>
              <a:rPr lang="en-US" sz="1600" dirty="0" err="1" smtClean="0">
                <a:solidFill>
                  <a:prstClr val="white">
                    <a:lumMod val="50000"/>
                  </a:prstClr>
                </a:solidFill>
                <a:latin typeface="Corbel" pitchFamily="34" charset="0"/>
              </a:rPr>
              <a:t>Rumm</a:t>
            </a:r>
            <a:r>
              <a:rPr lang="en-US" sz="1600" dirty="0" smtClean="0">
                <a:solidFill>
                  <a:prstClr val="white">
                    <a:lumMod val="50000"/>
                  </a:prstClr>
                </a:solidFill>
                <a:latin typeface="Corbel" pitchFamily="34" charset="0"/>
              </a:rPr>
              <a:t> et </a:t>
            </a:r>
            <a:r>
              <a:rPr lang="en-US" sz="1600" dirty="0">
                <a:solidFill>
                  <a:prstClr val="white">
                    <a:lumMod val="50000"/>
                  </a:prstClr>
                </a:solidFill>
                <a:latin typeface="Corbel" pitchFamily="34" charset="0"/>
              </a:rPr>
              <a:t>al, </a:t>
            </a:r>
            <a:r>
              <a:rPr lang="en-US" sz="1600" dirty="0" smtClean="0">
                <a:solidFill>
                  <a:prstClr val="white">
                    <a:lumMod val="50000"/>
                  </a:prstClr>
                </a:solidFill>
                <a:latin typeface="Corbel" pitchFamily="34" charset="0"/>
              </a:rPr>
              <a:t>2000)</a:t>
            </a:r>
            <a:endParaRPr lang="en-US" sz="1600" dirty="0">
              <a:solidFill>
                <a:prstClr val="white">
                  <a:lumMod val="50000"/>
                </a:prstClr>
              </a:solidFill>
              <a:latin typeface="Corbel" pitchFamily="34" charset="0"/>
            </a:endParaRPr>
          </a:p>
        </p:txBody>
      </p:sp>
      <p:sp>
        <p:nvSpPr>
          <p:cNvPr id="7" name="TextBox 6"/>
          <p:cNvSpPr txBox="1"/>
          <p:nvPr/>
        </p:nvSpPr>
        <p:spPr>
          <a:xfrm>
            <a:off x="2667000" y="1828800"/>
            <a:ext cx="8458200" cy="2031325"/>
          </a:xfrm>
          <a:prstGeom prst="rect">
            <a:avLst/>
          </a:prstGeom>
          <a:noFill/>
        </p:spPr>
        <p:txBody>
          <a:bodyPr wrap="square" rtlCol="0">
            <a:spAutoFit/>
          </a:bodyPr>
          <a:lstStyle/>
          <a:p>
            <a:pPr defTabSz="457200"/>
            <a:r>
              <a:rPr lang="en-US" sz="6600" b="1" spc="-150" dirty="0" smtClean="0">
                <a:solidFill>
                  <a:srgbClr val="FF842B"/>
                </a:solidFill>
                <a:latin typeface="Arial Black"/>
                <a:cs typeface="Arial Black"/>
              </a:rPr>
              <a:t>2X as Likely</a:t>
            </a:r>
          </a:p>
          <a:p>
            <a:pPr defTabSz="457200"/>
            <a:endParaRPr lang="en-US" sz="6000" dirty="0">
              <a:solidFill>
                <a:prstClr val="black"/>
              </a:solidFill>
              <a:latin typeface="Arial Black"/>
              <a:cs typeface="Arial Black"/>
            </a:endParaRPr>
          </a:p>
        </p:txBody>
      </p:sp>
      <p:sp>
        <p:nvSpPr>
          <p:cNvPr id="9"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10</a:t>
            </a:fld>
            <a:endParaRPr lang="en-US" sz="1400" dirty="0">
              <a:solidFill>
                <a:prstClr val="white"/>
              </a:solidFill>
            </a:endParaRPr>
          </a:p>
        </p:txBody>
      </p:sp>
    </p:spTree>
    <p:extLst>
      <p:ext uri="{BB962C8B-B14F-4D97-AF65-F5344CB8AC3E}">
        <p14:creationId xmlns:p14="http://schemas.microsoft.com/office/powerpoint/2010/main" val="39571747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 y="304800"/>
            <a:ext cx="2133600" cy="1143000"/>
          </a:xfrm>
        </p:spPr>
        <p:txBody>
          <a:bodyPr>
            <a:noAutofit/>
          </a:bodyPr>
          <a:lstStyle/>
          <a:p>
            <a:pPr algn="l">
              <a:lnSpc>
                <a:spcPts val="2600"/>
              </a:lnSpc>
            </a:pPr>
            <a:r>
              <a:rPr sz="2800" dirty="0" smtClean="0">
                <a:solidFill>
                  <a:schemeClr val="bg1">
                    <a:lumMod val="95000"/>
                  </a:schemeClr>
                </a:solidFill>
              </a:rPr>
              <a:t>Domestic Violence is Predictive of Child Abuse</a:t>
            </a:r>
            <a:endParaRPr lang="en-US" sz="2600" dirty="0" smtClean="0">
              <a:solidFill>
                <a:schemeClr val="bg1">
                  <a:lumMod val="95000"/>
                </a:schemeClr>
              </a:solidFill>
            </a:endParaRPr>
          </a:p>
        </p:txBody>
      </p:sp>
      <p:sp>
        <p:nvSpPr>
          <p:cNvPr id="5" name="Content Placeholder 2"/>
          <p:cNvSpPr>
            <a:spLocks noGrp="1"/>
          </p:cNvSpPr>
          <p:nvPr>
            <p:ph idx="1"/>
          </p:nvPr>
        </p:nvSpPr>
        <p:spPr>
          <a:xfrm>
            <a:off x="2971800" y="152400"/>
            <a:ext cx="5715000" cy="4449763"/>
          </a:xfrm>
        </p:spPr>
        <p:txBody>
          <a:bodyPr>
            <a:noAutofit/>
          </a:bodyPr>
          <a:lstStyle/>
          <a:p>
            <a:pPr marL="0" indent="0">
              <a:lnSpc>
                <a:spcPct val="90000"/>
              </a:lnSpc>
              <a:buNone/>
            </a:pPr>
            <a:endParaRPr lang="en-US" sz="2800" dirty="0" smtClean="0">
              <a:solidFill>
                <a:schemeClr val="accent1">
                  <a:lumMod val="50000"/>
                </a:schemeClr>
              </a:solidFill>
            </a:endParaRPr>
          </a:p>
          <a:p>
            <a:pPr>
              <a:lnSpc>
                <a:spcPts val="3200"/>
              </a:lnSpc>
              <a:buClr>
                <a:schemeClr val="tx1">
                  <a:lumMod val="50000"/>
                  <a:lumOff val="50000"/>
                </a:schemeClr>
              </a:buClr>
            </a:pPr>
            <a:r>
              <a:rPr dirty="0" smtClean="0">
                <a:solidFill>
                  <a:schemeClr val="accent1">
                    <a:lumMod val="50000"/>
                  </a:schemeClr>
                </a:solidFill>
              </a:rPr>
              <a:t>Domestic violence during the first 6 months of a child’s life was predictive of child abuse up to the child’s fifth birthday among home-visited families</a:t>
            </a:r>
            <a:endParaRPr sz="900" dirty="0" smtClean="0">
              <a:solidFill>
                <a:schemeClr val="accent1">
                  <a:lumMod val="50000"/>
                </a:schemeClr>
              </a:solidFill>
            </a:endParaRPr>
          </a:p>
          <a:p>
            <a:pPr>
              <a:lnSpc>
                <a:spcPts val="3200"/>
              </a:lnSpc>
              <a:spcBef>
                <a:spcPts val="2424"/>
              </a:spcBef>
              <a:buClr>
                <a:schemeClr val="tx1">
                  <a:lumMod val="50000"/>
                  <a:lumOff val="50000"/>
                </a:schemeClr>
              </a:buClr>
            </a:pPr>
            <a:r>
              <a:rPr dirty="0" smtClean="0">
                <a:solidFill>
                  <a:schemeClr val="accent1">
                    <a:lumMod val="50000"/>
                  </a:schemeClr>
                </a:solidFill>
              </a:rPr>
              <a:t>Domestic violence preceded child abuse in 78% of the cases where domestic violence and child abuse were co-occurring in families</a:t>
            </a:r>
          </a:p>
          <a:p>
            <a:endParaRPr lang="en-US" dirty="0" smtClean="0"/>
          </a:p>
          <a:p>
            <a:pPr lvl="1">
              <a:lnSpc>
                <a:spcPct val="90000"/>
              </a:lnSpc>
              <a:buNone/>
            </a:pPr>
            <a:endParaRPr dirty="0"/>
          </a:p>
          <a:p>
            <a:pPr lvl="1">
              <a:lnSpc>
                <a:spcPct val="90000"/>
              </a:lnSpc>
              <a:buNone/>
            </a:pPr>
            <a:endParaRPr dirty="0"/>
          </a:p>
          <a:p>
            <a:pPr marL="1263650" lvl="3" indent="-349250">
              <a:lnSpc>
                <a:spcPts val="2400"/>
              </a:lnSpc>
              <a:spcBef>
                <a:spcPts val="0"/>
              </a:spcBef>
              <a:spcAft>
                <a:spcPts val="600"/>
              </a:spcAft>
              <a:buClr>
                <a:srgbClr val="618DC3"/>
              </a:buClr>
              <a:defRPr/>
            </a:pPr>
            <a:endParaRPr sz="2800" dirty="0" smtClean="0">
              <a:solidFill>
                <a:schemeClr val="accent1">
                  <a:lumMod val="50000"/>
                </a:schemeClr>
              </a:solidFill>
            </a:endParaRPr>
          </a:p>
          <a:p>
            <a:pPr lvl="3">
              <a:lnSpc>
                <a:spcPts val="2400"/>
              </a:lnSpc>
              <a:spcBef>
                <a:spcPts val="0"/>
              </a:spcBef>
              <a:spcAft>
                <a:spcPts val="600"/>
              </a:spcAft>
              <a:defRPr/>
            </a:pPr>
            <a:endParaRPr sz="2800" dirty="0" smtClean="0">
              <a:solidFill>
                <a:schemeClr val="accent1">
                  <a:lumMod val="50000"/>
                </a:schemeClr>
              </a:solidFill>
            </a:endParaRPr>
          </a:p>
        </p:txBody>
      </p:sp>
      <p:sp>
        <p:nvSpPr>
          <p:cNvPr id="7" name="Text Box 5"/>
          <p:cNvSpPr txBox="1">
            <a:spLocks noChangeArrowheads="1"/>
          </p:cNvSpPr>
          <p:nvPr/>
        </p:nvSpPr>
        <p:spPr bwMode="auto">
          <a:xfrm>
            <a:off x="1779366" y="5805100"/>
            <a:ext cx="2077011" cy="338554"/>
          </a:xfrm>
          <a:prstGeom prst="rect">
            <a:avLst/>
          </a:prstGeom>
          <a:noFill/>
          <a:ln w="9525">
            <a:noFill/>
            <a:miter lim="800000"/>
            <a:headEnd/>
            <a:tailEnd/>
          </a:ln>
        </p:spPr>
        <p:txBody>
          <a:bodyPr wrap="none">
            <a:spAutoFit/>
          </a:bodyPr>
          <a:lstStyle/>
          <a:p>
            <a:pPr defTabSz="457200"/>
            <a:r>
              <a:rPr lang="en-US" sz="1600" dirty="0" smtClean="0">
                <a:solidFill>
                  <a:prstClr val="white">
                    <a:lumMod val="50000"/>
                  </a:prstClr>
                </a:solidFill>
                <a:latin typeface="Corbel" pitchFamily="34" charset="0"/>
              </a:rPr>
              <a:t>(</a:t>
            </a:r>
            <a:r>
              <a:rPr lang="en-US" sz="1600" dirty="0" err="1" smtClean="0">
                <a:solidFill>
                  <a:prstClr val="white">
                    <a:lumMod val="50000"/>
                  </a:prstClr>
                </a:solidFill>
                <a:latin typeface="Corbel" pitchFamily="34" charset="0"/>
              </a:rPr>
              <a:t>McGuigan</a:t>
            </a:r>
            <a:r>
              <a:rPr lang="en-US" sz="1600" dirty="0" smtClean="0">
                <a:solidFill>
                  <a:prstClr val="white">
                    <a:lumMod val="50000"/>
                  </a:prstClr>
                </a:solidFill>
                <a:latin typeface="Corbel" pitchFamily="34" charset="0"/>
              </a:rPr>
              <a:t> et </a:t>
            </a:r>
            <a:r>
              <a:rPr lang="en-US" sz="1600" dirty="0">
                <a:solidFill>
                  <a:prstClr val="white">
                    <a:lumMod val="50000"/>
                  </a:prstClr>
                </a:solidFill>
                <a:latin typeface="Corbel" pitchFamily="34" charset="0"/>
              </a:rPr>
              <a:t>al, </a:t>
            </a:r>
            <a:r>
              <a:rPr lang="en-US" sz="1600" dirty="0" smtClean="0">
                <a:solidFill>
                  <a:prstClr val="white">
                    <a:lumMod val="50000"/>
                  </a:prstClr>
                </a:solidFill>
                <a:latin typeface="Corbel" pitchFamily="34" charset="0"/>
              </a:rPr>
              <a:t>2001)</a:t>
            </a:r>
            <a:endParaRPr lang="en-US" sz="1600" dirty="0">
              <a:solidFill>
                <a:prstClr val="white">
                  <a:lumMod val="50000"/>
                </a:prstClr>
              </a:solidFill>
              <a:latin typeface="Corbel" pitchFamily="34" charset="0"/>
            </a:endParaRPr>
          </a:p>
        </p:txBody>
      </p:sp>
      <p:sp>
        <p:nvSpPr>
          <p:cNvPr id="8"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11</a:t>
            </a:fld>
            <a:endParaRPr lang="en-US" sz="1400" dirty="0">
              <a:solidFill>
                <a:prstClr val="white"/>
              </a:solidFill>
            </a:endParaRPr>
          </a:p>
        </p:txBody>
      </p:sp>
    </p:spTree>
    <p:extLst>
      <p:ext uri="{BB962C8B-B14F-4D97-AF65-F5344CB8AC3E}">
        <p14:creationId xmlns:p14="http://schemas.microsoft.com/office/powerpoint/2010/main" val="29741735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2133600" cy="1143000"/>
          </a:xfrm>
        </p:spPr>
        <p:txBody>
          <a:bodyPr>
            <a:noAutofit/>
          </a:bodyPr>
          <a:lstStyle/>
          <a:p>
            <a:pPr algn="l">
              <a:lnSpc>
                <a:spcPts val="2800"/>
              </a:lnSpc>
            </a:pPr>
            <a:r>
              <a:rPr lang="en-US" sz="2800" dirty="0" smtClean="0">
                <a:solidFill>
                  <a:schemeClr val="bg1">
                    <a:lumMod val="95000"/>
                  </a:schemeClr>
                </a:solidFill>
              </a:rPr>
              <a:t>Victimization May Compromise Parenting…</a:t>
            </a:r>
            <a:endParaRPr lang="en-US" sz="2800" dirty="0">
              <a:solidFill>
                <a:schemeClr val="bg1">
                  <a:lumMod val="95000"/>
                </a:schemeClr>
              </a:solidFill>
            </a:endParaRPr>
          </a:p>
        </p:txBody>
      </p:sp>
      <p:sp>
        <p:nvSpPr>
          <p:cNvPr id="5" name="Content Placeholder 2"/>
          <p:cNvSpPr>
            <a:spLocks noGrp="1"/>
          </p:cNvSpPr>
          <p:nvPr>
            <p:ph idx="1"/>
          </p:nvPr>
        </p:nvSpPr>
        <p:spPr>
          <a:xfrm>
            <a:off x="2971800" y="228600"/>
            <a:ext cx="5715000" cy="6324600"/>
          </a:xfrm>
        </p:spPr>
        <p:txBody>
          <a:bodyPr>
            <a:noAutofit/>
          </a:bodyPr>
          <a:lstStyle/>
          <a:p>
            <a:pPr marL="0" indent="0">
              <a:lnSpc>
                <a:spcPct val="90000"/>
              </a:lnSpc>
              <a:buClr>
                <a:schemeClr val="tx1">
                  <a:lumMod val="50000"/>
                  <a:lumOff val="50000"/>
                </a:schemeClr>
              </a:buClr>
              <a:buFont typeface="Lucida Grande"/>
              <a:buChar char="&gt;"/>
            </a:pPr>
            <a:endParaRPr lang="en-US" sz="2800" dirty="0" smtClean="0">
              <a:solidFill>
                <a:schemeClr val="accent1">
                  <a:lumMod val="50000"/>
                </a:schemeClr>
              </a:solidFill>
            </a:endParaRPr>
          </a:p>
          <a:p>
            <a:pPr>
              <a:lnSpc>
                <a:spcPts val="2800"/>
              </a:lnSpc>
              <a:spcBef>
                <a:spcPts val="0"/>
              </a:spcBef>
              <a:buClr>
                <a:schemeClr val="tx1">
                  <a:lumMod val="50000"/>
                  <a:lumOff val="50000"/>
                </a:schemeClr>
              </a:buClr>
            </a:pPr>
            <a:r>
              <a:rPr lang="en-US" sz="2800" dirty="0" smtClean="0">
                <a:solidFill>
                  <a:schemeClr val="accent1">
                    <a:lumMod val="50000"/>
                  </a:schemeClr>
                </a:solidFill>
              </a:rPr>
              <a:t>Battered mothers may be more likely than others to use some type of aggression against their children BUT are less likely to do so when they are safe </a:t>
            </a:r>
            <a:r>
              <a:rPr lang="en-US" sz="1600" dirty="0" smtClean="0">
                <a:solidFill>
                  <a:schemeClr val="tx1">
                    <a:lumMod val="50000"/>
                    <a:lumOff val="50000"/>
                  </a:schemeClr>
                </a:solidFill>
              </a:rPr>
              <a:t>(</a:t>
            </a:r>
            <a:r>
              <a:rPr lang="en-US" sz="1600" dirty="0" err="1" smtClean="0">
                <a:solidFill>
                  <a:schemeClr val="tx1">
                    <a:lumMod val="50000"/>
                    <a:lumOff val="50000"/>
                  </a:schemeClr>
                </a:solidFill>
              </a:rPr>
              <a:t>Edleson</a:t>
            </a:r>
            <a:r>
              <a:rPr lang="en-US" sz="1600" dirty="0" smtClean="0">
                <a:solidFill>
                  <a:schemeClr val="tx1">
                    <a:lumMod val="50000"/>
                    <a:lumOff val="50000"/>
                  </a:schemeClr>
                </a:solidFill>
              </a:rPr>
              <a:t> et al. 2003)</a:t>
            </a:r>
            <a:endParaRPr lang="en-US" sz="1600" dirty="0" smtClean="0">
              <a:solidFill>
                <a:schemeClr val="accent1">
                  <a:lumMod val="50000"/>
                </a:schemeClr>
              </a:solidFill>
            </a:endParaRPr>
          </a:p>
          <a:p>
            <a:pPr marL="1662113" lvl="3" indent="-290513">
              <a:lnSpc>
                <a:spcPts val="2800"/>
              </a:lnSpc>
              <a:spcBef>
                <a:spcPts val="1272"/>
              </a:spcBef>
              <a:buClr>
                <a:schemeClr val="tx1">
                  <a:lumMod val="50000"/>
                  <a:lumOff val="50000"/>
                </a:schemeClr>
              </a:buClr>
              <a:buFont typeface="Arial"/>
              <a:buChar char="•"/>
            </a:pPr>
            <a:r>
              <a:rPr lang="en-US" sz="2800" dirty="0" smtClean="0">
                <a:solidFill>
                  <a:schemeClr val="accent1">
                    <a:lumMod val="50000"/>
                  </a:schemeClr>
                </a:solidFill>
              </a:rPr>
              <a:t>Battered mothers appear to have greater stress than non-battered women</a:t>
            </a:r>
          </a:p>
          <a:p>
            <a:pPr lvl="3">
              <a:lnSpc>
                <a:spcPts val="1100"/>
              </a:lnSpc>
              <a:buClr>
                <a:schemeClr val="tx1">
                  <a:lumMod val="50000"/>
                  <a:lumOff val="50000"/>
                </a:schemeClr>
              </a:buClr>
              <a:buFont typeface="Arial"/>
              <a:buChar char="•"/>
            </a:pPr>
            <a:endParaRPr lang="en-US" sz="2800" dirty="0" smtClean="0">
              <a:solidFill>
                <a:schemeClr val="accent1">
                  <a:lumMod val="50000"/>
                </a:schemeClr>
              </a:solidFill>
            </a:endParaRPr>
          </a:p>
          <a:p>
            <a:pPr marL="1714500" lvl="3" indent="-342900">
              <a:lnSpc>
                <a:spcPts val="2800"/>
              </a:lnSpc>
              <a:spcBef>
                <a:spcPts val="0"/>
              </a:spcBef>
              <a:buClr>
                <a:schemeClr val="tx1">
                  <a:lumMod val="50000"/>
                  <a:lumOff val="50000"/>
                </a:schemeClr>
              </a:buClr>
              <a:buFont typeface="Arial"/>
              <a:buChar char="•"/>
            </a:pPr>
            <a:r>
              <a:rPr lang="en-US" sz="2800" dirty="0" smtClean="0">
                <a:solidFill>
                  <a:schemeClr val="accent1">
                    <a:lumMod val="50000"/>
                  </a:schemeClr>
                </a:solidFill>
              </a:rPr>
              <a:t>However, this stress does not always translate to diminished parenting </a:t>
            </a:r>
            <a:endParaRPr sz="2800" dirty="0" smtClean="0">
              <a:solidFill>
                <a:schemeClr val="accent1">
                  <a:lumMod val="50000"/>
                </a:schemeClr>
              </a:solidFill>
            </a:endParaRPr>
          </a:p>
          <a:p>
            <a:pPr lvl="3">
              <a:lnSpc>
                <a:spcPts val="2400"/>
              </a:lnSpc>
              <a:spcBef>
                <a:spcPts val="0"/>
              </a:spcBef>
              <a:spcAft>
                <a:spcPts val="600"/>
              </a:spcAft>
              <a:defRPr/>
            </a:pPr>
            <a:endParaRPr sz="2800" dirty="0" smtClean="0">
              <a:solidFill>
                <a:schemeClr val="accent1">
                  <a:lumMod val="50000"/>
                </a:schemeClr>
              </a:solidFill>
            </a:endParaRPr>
          </a:p>
        </p:txBody>
      </p:sp>
      <p:sp>
        <p:nvSpPr>
          <p:cNvPr id="6" name="TextBox 5"/>
          <p:cNvSpPr txBox="1"/>
          <p:nvPr/>
        </p:nvSpPr>
        <p:spPr>
          <a:xfrm>
            <a:off x="4419600" y="5112603"/>
            <a:ext cx="2743200" cy="830997"/>
          </a:xfrm>
          <a:prstGeom prst="rect">
            <a:avLst/>
          </a:prstGeom>
          <a:noFill/>
        </p:spPr>
        <p:txBody>
          <a:bodyPr wrap="square" rtlCol="0">
            <a:spAutoFit/>
          </a:bodyPr>
          <a:lstStyle/>
          <a:p>
            <a:pPr defTabSz="457200"/>
            <a:r>
              <a:rPr lang="en-US" sz="1600" dirty="0" smtClean="0">
                <a:solidFill>
                  <a:prstClr val="black">
                    <a:lumMod val="50000"/>
                    <a:lumOff val="50000"/>
                  </a:prstClr>
                </a:solidFill>
              </a:rPr>
              <a:t>(Holden and Ritchie, 1991, Holden et al., 1998)</a:t>
            </a:r>
          </a:p>
          <a:p>
            <a:pPr defTabSz="457200"/>
            <a:endParaRPr lang="en-US" sz="1600" dirty="0">
              <a:solidFill>
                <a:prstClr val="black">
                  <a:lumMod val="50000"/>
                  <a:lumOff val="50000"/>
                </a:prstClr>
              </a:solidFill>
            </a:endParaRPr>
          </a:p>
        </p:txBody>
      </p:sp>
      <p:pic>
        <p:nvPicPr>
          <p:cNvPr id="8" name="Picture 7" descr="repl.7.jpg"/>
          <p:cNvPicPr>
            <a:picLocks noChangeAspect="1"/>
          </p:cNvPicPr>
          <p:nvPr/>
        </p:nvPicPr>
        <p:blipFill>
          <a:blip r:embed="rId4"/>
          <a:stretch>
            <a:fillRect/>
          </a:stretch>
        </p:blipFill>
        <p:spPr>
          <a:xfrm>
            <a:off x="381000" y="2514600"/>
            <a:ext cx="3657600" cy="243687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12</a:t>
            </a:fld>
            <a:endParaRPr lang="en-US" sz="1400" dirty="0">
              <a:solidFill>
                <a:prstClr val="white"/>
              </a:solidFill>
            </a:endParaRPr>
          </a:p>
        </p:txBody>
      </p:sp>
    </p:spTree>
    <p:extLst>
      <p:ext uri="{BB962C8B-B14F-4D97-AF65-F5344CB8AC3E}">
        <p14:creationId xmlns:p14="http://schemas.microsoft.com/office/powerpoint/2010/main" val="347579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2133600" cy="2362200"/>
          </a:xfrm>
        </p:spPr>
        <p:txBody>
          <a:bodyPr>
            <a:noAutofit/>
          </a:bodyPr>
          <a:lstStyle/>
          <a:p>
            <a:pPr algn="l">
              <a:lnSpc>
                <a:spcPts val="2600"/>
              </a:lnSpc>
            </a:pPr>
            <a:r>
              <a:rPr lang="en-US" sz="2800" dirty="0" smtClean="0">
                <a:solidFill>
                  <a:schemeClr val="bg1">
                    <a:lumMod val="95000"/>
                  </a:schemeClr>
                </a:solidFill>
              </a:rPr>
              <a:t>Most Consistent Protective Factor for Children Exposed to Domestic Violence</a:t>
            </a:r>
            <a:endParaRPr lang="en-US" sz="2600" dirty="0" smtClean="0">
              <a:solidFill>
                <a:schemeClr val="bg1">
                  <a:lumMod val="95000"/>
                </a:schemeClr>
              </a:solidFill>
            </a:endParaRPr>
          </a:p>
        </p:txBody>
      </p:sp>
      <p:sp>
        <p:nvSpPr>
          <p:cNvPr id="5" name="Content Placeholder 2"/>
          <p:cNvSpPr>
            <a:spLocks noGrp="1"/>
          </p:cNvSpPr>
          <p:nvPr>
            <p:ph idx="1"/>
          </p:nvPr>
        </p:nvSpPr>
        <p:spPr>
          <a:xfrm>
            <a:off x="2971800" y="152400"/>
            <a:ext cx="5715000" cy="4449763"/>
          </a:xfrm>
        </p:spPr>
        <p:txBody>
          <a:bodyPr>
            <a:noAutofit/>
          </a:bodyPr>
          <a:lstStyle/>
          <a:p>
            <a:pPr marL="0" indent="0">
              <a:lnSpc>
                <a:spcPct val="90000"/>
              </a:lnSpc>
              <a:buNone/>
            </a:pPr>
            <a:endParaRPr lang="en-US" sz="2800" dirty="0" smtClean="0">
              <a:solidFill>
                <a:schemeClr val="accent1">
                  <a:lumMod val="50000"/>
                </a:schemeClr>
              </a:solidFill>
            </a:endParaRPr>
          </a:p>
          <a:p>
            <a:pPr indent="-1588">
              <a:lnSpc>
                <a:spcPts val="3200"/>
              </a:lnSpc>
              <a:buClr>
                <a:schemeClr val="tx1">
                  <a:lumMod val="50000"/>
                  <a:lumOff val="50000"/>
                </a:schemeClr>
              </a:buClr>
              <a:buNone/>
            </a:pPr>
            <a:r>
              <a:rPr lang="en-US" dirty="0" smtClean="0">
                <a:solidFill>
                  <a:schemeClr val="accent1">
                    <a:lumMod val="50000"/>
                  </a:schemeClr>
                </a:solidFill>
              </a:rPr>
              <a:t>Children’s emotional recovery from exposure to DV depends more on the quality of their relationship with the </a:t>
            </a:r>
            <a:r>
              <a:rPr lang="en-US" dirty="0" err="1" smtClean="0">
                <a:solidFill>
                  <a:schemeClr val="accent1">
                    <a:lumMod val="50000"/>
                  </a:schemeClr>
                </a:solidFill>
              </a:rPr>
              <a:t>nonbattering</a:t>
            </a:r>
            <a:r>
              <a:rPr lang="en-US" dirty="0" smtClean="0">
                <a:solidFill>
                  <a:schemeClr val="accent1">
                    <a:lumMod val="50000"/>
                  </a:schemeClr>
                </a:solidFill>
              </a:rPr>
              <a:t> parent than any other single factor	</a:t>
            </a:r>
          </a:p>
          <a:p>
            <a:pPr lvl="1">
              <a:lnSpc>
                <a:spcPct val="90000"/>
              </a:lnSpc>
              <a:buNone/>
            </a:pPr>
            <a:endParaRPr dirty="0"/>
          </a:p>
          <a:p>
            <a:pPr marL="1263650" lvl="3" indent="-349250">
              <a:lnSpc>
                <a:spcPts val="2400"/>
              </a:lnSpc>
              <a:spcBef>
                <a:spcPts val="0"/>
              </a:spcBef>
              <a:spcAft>
                <a:spcPts val="600"/>
              </a:spcAft>
              <a:buClr>
                <a:srgbClr val="618DC3"/>
              </a:buClr>
              <a:defRPr/>
            </a:pPr>
            <a:endParaRPr sz="2800" dirty="0" smtClean="0">
              <a:solidFill>
                <a:schemeClr val="accent1">
                  <a:lumMod val="50000"/>
                </a:schemeClr>
              </a:solidFill>
            </a:endParaRPr>
          </a:p>
          <a:p>
            <a:pPr lvl="3">
              <a:lnSpc>
                <a:spcPts val="2400"/>
              </a:lnSpc>
              <a:spcBef>
                <a:spcPts val="0"/>
              </a:spcBef>
              <a:spcAft>
                <a:spcPts val="600"/>
              </a:spcAft>
              <a:defRPr/>
            </a:pPr>
            <a:endParaRPr sz="2800" dirty="0" smtClean="0">
              <a:solidFill>
                <a:schemeClr val="accent1">
                  <a:lumMod val="50000"/>
                </a:schemeClr>
              </a:solidFill>
            </a:endParaRPr>
          </a:p>
        </p:txBody>
      </p:sp>
      <p:sp>
        <p:nvSpPr>
          <p:cNvPr id="6" name="TextBox 5"/>
          <p:cNvSpPr txBox="1"/>
          <p:nvPr/>
        </p:nvSpPr>
        <p:spPr>
          <a:xfrm>
            <a:off x="3581400" y="4800600"/>
            <a:ext cx="4114800" cy="539635"/>
          </a:xfrm>
          <a:prstGeom prst="rect">
            <a:avLst/>
          </a:prstGeom>
          <a:noFill/>
        </p:spPr>
        <p:txBody>
          <a:bodyPr wrap="square" rtlCol="0">
            <a:spAutoFit/>
          </a:bodyPr>
          <a:lstStyle/>
          <a:p>
            <a:pPr defTabSz="457200">
              <a:lnSpc>
                <a:spcPct val="90000"/>
              </a:lnSpc>
            </a:pPr>
            <a:endParaRPr lang="en-US" sz="1600" dirty="0" smtClean="0">
              <a:solidFill>
                <a:prstClr val="black">
                  <a:lumMod val="50000"/>
                  <a:lumOff val="50000"/>
                </a:prstClr>
              </a:solidFill>
            </a:endParaRPr>
          </a:p>
          <a:p>
            <a:pPr defTabSz="457200">
              <a:lnSpc>
                <a:spcPct val="90000"/>
              </a:lnSpc>
            </a:pPr>
            <a:r>
              <a:rPr lang="en-US" sz="1600" dirty="0" smtClean="0">
                <a:solidFill>
                  <a:prstClr val="black">
                    <a:lumMod val="50000"/>
                    <a:lumOff val="50000"/>
                  </a:prstClr>
                </a:solidFill>
              </a:rPr>
              <a:t> (Bancroft &amp; Silverman, 2002)</a:t>
            </a:r>
          </a:p>
        </p:txBody>
      </p:sp>
      <p:pic>
        <p:nvPicPr>
          <p:cNvPr id="8" name="Picture 7" descr="repl.1.tif"/>
          <p:cNvPicPr>
            <a:picLocks noChangeAspect="1"/>
          </p:cNvPicPr>
          <p:nvPr/>
        </p:nvPicPr>
        <p:blipFill>
          <a:blip r:embed="rId4"/>
          <a:stretch>
            <a:fillRect/>
          </a:stretch>
        </p:blipFill>
        <p:spPr>
          <a:xfrm>
            <a:off x="379476" y="2209800"/>
            <a:ext cx="3049524" cy="4572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13</a:t>
            </a:fld>
            <a:endParaRPr lang="en-US" sz="1400" dirty="0">
              <a:solidFill>
                <a:prstClr val="white"/>
              </a:solidFill>
            </a:endParaRPr>
          </a:p>
        </p:txBody>
      </p:sp>
    </p:spTree>
    <p:extLst>
      <p:ext uri="{BB962C8B-B14F-4D97-AF65-F5344CB8AC3E}">
        <p14:creationId xmlns:p14="http://schemas.microsoft.com/office/powerpoint/2010/main" val="33770455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 y="381000"/>
            <a:ext cx="2133600" cy="1981200"/>
          </a:xfrm>
        </p:spPr>
        <p:txBody>
          <a:bodyPr>
            <a:noAutofit/>
          </a:bodyPr>
          <a:lstStyle/>
          <a:p>
            <a:pPr algn="l">
              <a:lnSpc>
                <a:spcPts val="2600"/>
              </a:lnSpc>
            </a:pPr>
            <a:r>
              <a:rPr lang="en-US" sz="2800" dirty="0" smtClean="0">
                <a:solidFill>
                  <a:schemeClr val="bg1"/>
                </a:solidFill>
              </a:rPr>
              <a:t>Strategies to Strengthen Mother/</a:t>
            </a:r>
            <a:br>
              <a:rPr lang="en-US" sz="2800" dirty="0" smtClean="0">
                <a:solidFill>
                  <a:schemeClr val="bg1"/>
                </a:solidFill>
              </a:rPr>
            </a:br>
            <a:r>
              <a:rPr lang="en-US" sz="2800" dirty="0" smtClean="0">
                <a:solidFill>
                  <a:schemeClr val="bg1"/>
                </a:solidFill>
              </a:rPr>
              <a:t>Child Bond </a:t>
            </a:r>
            <a:endParaRPr lang="en-US" sz="2600" dirty="0" smtClean="0">
              <a:solidFill>
                <a:schemeClr val="bg1"/>
              </a:solidFill>
            </a:endParaRPr>
          </a:p>
        </p:txBody>
      </p:sp>
      <p:sp>
        <p:nvSpPr>
          <p:cNvPr id="5" name="Content Placeholder 2"/>
          <p:cNvSpPr>
            <a:spLocks noGrp="1"/>
          </p:cNvSpPr>
          <p:nvPr>
            <p:ph idx="1"/>
          </p:nvPr>
        </p:nvSpPr>
        <p:spPr>
          <a:xfrm>
            <a:off x="2971800" y="152400"/>
            <a:ext cx="5943600" cy="4449763"/>
          </a:xfrm>
        </p:spPr>
        <p:txBody>
          <a:bodyPr>
            <a:noAutofit/>
          </a:bodyPr>
          <a:lstStyle/>
          <a:p>
            <a:pPr marL="0" indent="0">
              <a:lnSpc>
                <a:spcPct val="90000"/>
              </a:lnSpc>
              <a:buClr>
                <a:schemeClr val="tx1">
                  <a:lumMod val="50000"/>
                  <a:lumOff val="50000"/>
                </a:schemeClr>
              </a:buClr>
              <a:buFont typeface="Lucida Grande"/>
              <a:buChar char="&gt;"/>
            </a:pPr>
            <a:endParaRPr lang="en-US" sz="2800" dirty="0" smtClean="0">
              <a:solidFill>
                <a:schemeClr val="accent1">
                  <a:lumMod val="50000"/>
                </a:schemeClr>
              </a:solidFill>
            </a:endParaRPr>
          </a:p>
          <a:p>
            <a:pPr>
              <a:lnSpc>
                <a:spcPts val="2400"/>
              </a:lnSpc>
              <a:buClr>
                <a:schemeClr val="tx1">
                  <a:lumMod val="50000"/>
                  <a:lumOff val="50000"/>
                </a:schemeClr>
              </a:buClr>
              <a:buNone/>
            </a:pPr>
            <a:r>
              <a:rPr lang="en-US" dirty="0" smtClean="0">
                <a:solidFill>
                  <a:srgbClr val="FF842B"/>
                </a:solidFill>
                <a:latin typeface="Arial Black"/>
                <a:cs typeface="Arial Black"/>
              </a:rPr>
              <a:t>(Script for mothers) </a:t>
            </a:r>
          </a:p>
          <a:p>
            <a:pPr marL="0" indent="0">
              <a:lnSpc>
                <a:spcPts val="3300"/>
              </a:lnSpc>
              <a:buClr>
                <a:schemeClr val="tx1">
                  <a:lumMod val="50000"/>
                  <a:lumOff val="50000"/>
                </a:schemeClr>
              </a:buClr>
              <a:buNone/>
            </a:pPr>
            <a:r>
              <a:rPr lang="en-US" dirty="0" smtClean="0">
                <a:solidFill>
                  <a:srgbClr val="FF842B"/>
                </a:solidFill>
                <a:latin typeface="Arial Black"/>
                <a:cs typeface="Arial Black"/>
              </a:rPr>
              <a:t>Reassure your children and tell them that:</a:t>
            </a:r>
          </a:p>
          <a:p>
            <a:pPr marL="795338" lvl="1" indent="-338138">
              <a:buClr>
                <a:schemeClr val="tx1">
                  <a:lumMod val="50000"/>
                  <a:lumOff val="50000"/>
                </a:schemeClr>
              </a:buClr>
              <a:buFont typeface="Arial"/>
              <a:buChar char="•"/>
            </a:pPr>
            <a:r>
              <a:rPr lang="en-US" sz="3200" dirty="0" smtClean="0">
                <a:solidFill>
                  <a:schemeClr val="accent1">
                    <a:lumMod val="50000"/>
                  </a:schemeClr>
                </a:solidFill>
              </a:rPr>
              <a:t>You will take care of them </a:t>
            </a:r>
            <a:r>
              <a:rPr sz="3200" dirty="0" smtClean="0">
                <a:solidFill>
                  <a:schemeClr val="accent1">
                    <a:lumMod val="50000"/>
                  </a:schemeClr>
                </a:solidFill>
              </a:rPr>
              <a:t>the</a:t>
            </a:r>
            <a:r>
              <a:rPr lang="en-US" sz="3200" dirty="0" smtClean="0">
                <a:solidFill>
                  <a:schemeClr val="accent1">
                    <a:lumMod val="50000"/>
                  </a:schemeClr>
                </a:solidFill>
              </a:rPr>
              <a:t> best you can</a:t>
            </a:r>
          </a:p>
          <a:p>
            <a:pPr marL="795338" lvl="1" indent="-338138">
              <a:buClr>
                <a:schemeClr val="tx1">
                  <a:lumMod val="50000"/>
                  <a:lumOff val="50000"/>
                </a:schemeClr>
              </a:buClr>
              <a:buFont typeface="Arial"/>
              <a:buChar char="•"/>
            </a:pPr>
            <a:r>
              <a:rPr lang="en-US" sz="3200" dirty="0" smtClean="0">
                <a:solidFill>
                  <a:schemeClr val="accent1">
                    <a:lumMod val="50000"/>
                  </a:schemeClr>
                </a:solidFill>
              </a:rPr>
              <a:t>You love them unconditionally</a:t>
            </a:r>
          </a:p>
          <a:p>
            <a:pPr marL="795338" lvl="1" indent="-338138">
              <a:buClr>
                <a:schemeClr val="tx1">
                  <a:lumMod val="50000"/>
                  <a:lumOff val="50000"/>
                </a:schemeClr>
              </a:buClr>
              <a:buFont typeface="Arial"/>
              <a:buChar char="•"/>
            </a:pPr>
            <a:r>
              <a:rPr lang="en-US" sz="3200" dirty="0" smtClean="0">
                <a:solidFill>
                  <a:schemeClr val="accent1">
                    <a:lumMod val="50000"/>
                  </a:schemeClr>
                </a:solidFill>
              </a:rPr>
              <a:t>You will help them make a plan to be as safe as possible</a:t>
            </a:r>
          </a:p>
          <a:p>
            <a:pPr lvl="1">
              <a:lnSpc>
                <a:spcPct val="90000"/>
              </a:lnSpc>
              <a:buClr>
                <a:schemeClr val="tx1">
                  <a:lumMod val="50000"/>
                  <a:lumOff val="50000"/>
                </a:schemeClr>
              </a:buClr>
              <a:buNone/>
            </a:pPr>
            <a:endParaRPr dirty="0"/>
          </a:p>
          <a:p>
            <a:pPr marL="1263650" lvl="3" indent="-349250">
              <a:lnSpc>
                <a:spcPts val="2400"/>
              </a:lnSpc>
              <a:spcBef>
                <a:spcPts val="0"/>
              </a:spcBef>
              <a:spcAft>
                <a:spcPts val="600"/>
              </a:spcAft>
              <a:buClr>
                <a:schemeClr val="tx1">
                  <a:lumMod val="50000"/>
                  <a:lumOff val="50000"/>
                </a:schemeClr>
              </a:buClr>
              <a:buFont typeface="Lucida Grande"/>
              <a:buChar char="&gt;"/>
              <a:defRPr/>
            </a:pPr>
            <a:endParaRPr sz="2800" dirty="0" smtClean="0">
              <a:solidFill>
                <a:schemeClr val="accent1">
                  <a:lumMod val="50000"/>
                </a:schemeClr>
              </a:solidFill>
            </a:endParaRPr>
          </a:p>
          <a:p>
            <a:pPr lvl="3">
              <a:lnSpc>
                <a:spcPts val="2400"/>
              </a:lnSpc>
              <a:spcBef>
                <a:spcPts val="0"/>
              </a:spcBef>
              <a:spcAft>
                <a:spcPts val="600"/>
              </a:spcAft>
              <a:buClr>
                <a:schemeClr val="tx1">
                  <a:lumMod val="50000"/>
                  <a:lumOff val="50000"/>
                </a:schemeClr>
              </a:buClr>
              <a:buFont typeface="Lucida Grande"/>
              <a:buChar char="&gt;"/>
              <a:defRPr/>
            </a:pPr>
            <a:endParaRPr sz="2800" dirty="0" smtClean="0">
              <a:solidFill>
                <a:schemeClr val="accent1">
                  <a:lumMod val="50000"/>
                </a:schemeClr>
              </a:solidFill>
            </a:endParaRPr>
          </a:p>
        </p:txBody>
      </p:sp>
      <p:pic>
        <p:nvPicPr>
          <p:cNvPr id="6" name="Picture 5" descr="example.png"/>
          <p:cNvPicPr>
            <a:picLocks noChangeAspect="1"/>
          </p:cNvPicPr>
          <p:nvPr/>
        </p:nvPicPr>
        <p:blipFill>
          <a:blip r:embed="rId4"/>
          <a:stretch>
            <a:fillRect/>
          </a:stretch>
        </p:blipFill>
        <p:spPr>
          <a:xfrm>
            <a:off x="-59796" y="4287508"/>
            <a:ext cx="3717396" cy="2570492"/>
          </a:xfrm>
          <a:prstGeom prst="rect">
            <a:avLst/>
          </a:prstGeom>
        </p:spPr>
      </p:pic>
      <p:sp>
        <p:nvSpPr>
          <p:cNvPr id="8"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14</a:t>
            </a:fld>
            <a:endParaRPr lang="en-US" sz="1400" dirty="0">
              <a:solidFill>
                <a:prstClr val="white"/>
              </a:solidFill>
            </a:endParaRPr>
          </a:p>
        </p:txBody>
      </p:sp>
    </p:spTree>
    <p:extLst>
      <p:ext uri="{BB962C8B-B14F-4D97-AF65-F5344CB8AC3E}">
        <p14:creationId xmlns:p14="http://schemas.microsoft.com/office/powerpoint/2010/main" val="17776628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 y="381000"/>
            <a:ext cx="2133600" cy="1143000"/>
          </a:xfrm>
        </p:spPr>
        <p:txBody>
          <a:bodyPr>
            <a:noAutofit/>
          </a:bodyPr>
          <a:lstStyle/>
          <a:p>
            <a:pPr algn="l">
              <a:lnSpc>
                <a:spcPts val="2600"/>
              </a:lnSpc>
            </a:pPr>
            <a:r>
              <a:rPr lang="en-US" sz="2800" dirty="0" smtClean="0">
                <a:solidFill>
                  <a:schemeClr val="bg1"/>
                </a:solidFill>
              </a:rPr>
              <a:t>Strategies to Strengthen Mother/</a:t>
            </a:r>
            <a:br>
              <a:rPr lang="en-US" sz="2800" dirty="0" smtClean="0">
                <a:solidFill>
                  <a:schemeClr val="bg1"/>
                </a:solidFill>
              </a:rPr>
            </a:br>
            <a:r>
              <a:rPr lang="en-US" sz="2800" dirty="0" smtClean="0">
                <a:solidFill>
                  <a:schemeClr val="bg1"/>
                </a:solidFill>
              </a:rPr>
              <a:t>Child Bond </a:t>
            </a:r>
            <a:endParaRPr lang="en-US" sz="2600" dirty="0" smtClean="0">
              <a:solidFill>
                <a:schemeClr val="bg1"/>
              </a:solidFill>
            </a:endParaRPr>
          </a:p>
        </p:txBody>
      </p:sp>
      <p:sp>
        <p:nvSpPr>
          <p:cNvPr id="5" name="Content Placeholder 2"/>
          <p:cNvSpPr>
            <a:spLocks noGrp="1"/>
          </p:cNvSpPr>
          <p:nvPr>
            <p:ph idx="1"/>
          </p:nvPr>
        </p:nvSpPr>
        <p:spPr>
          <a:xfrm>
            <a:off x="2971800" y="152400"/>
            <a:ext cx="5715000" cy="4449763"/>
          </a:xfrm>
        </p:spPr>
        <p:txBody>
          <a:bodyPr>
            <a:noAutofit/>
          </a:bodyPr>
          <a:lstStyle/>
          <a:p>
            <a:pPr marL="0" indent="0">
              <a:lnSpc>
                <a:spcPct val="90000"/>
              </a:lnSpc>
              <a:buClr>
                <a:schemeClr val="tx1">
                  <a:lumMod val="50000"/>
                  <a:lumOff val="50000"/>
                </a:schemeClr>
              </a:buClr>
              <a:buFont typeface="Lucida Grande"/>
              <a:buChar char="&gt;"/>
            </a:pPr>
            <a:endParaRPr lang="en-US" sz="2800" dirty="0" smtClean="0">
              <a:solidFill>
                <a:schemeClr val="accent1">
                  <a:lumMod val="50000"/>
                </a:schemeClr>
              </a:solidFill>
            </a:endParaRPr>
          </a:p>
          <a:p>
            <a:pPr>
              <a:lnSpc>
                <a:spcPct val="90000"/>
              </a:lnSpc>
              <a:buClr>
                <a:schemeClr val="tx1">
                  <a:lumMod val="50000"/>
                  <a:lumOff val="50000"/>
                </a:schemeClr>
              </a:buClr>
              <a:buNone/>
            </a:pPr>
            <a:r>
              <a:rPr lang="en-US" dirty="0" smtClean="0">
                <a:solidFill>
                  <a:srgbClr val="FF842B"/>
                </a:solidFill>
                <a:latin typeface="Arial Black"/>
                <a:cs typeface="Arial Black"/>
              </a:rPr>
              <a:t>Moms can:</a:t>
            </a:r>
          </a:p>
          <a:p>
            <a:pPr marL="804863" lvl="1" indent="-347663">
              <a:lnSpc>
                <a:spcPct val="90000"/>
              </a:lnSpc>
              <a:buClr>
                <a:schemeClr val="tx1">
                  <a:lumMod val="50000"/>
                  <a:lumOff val="50000"/>
                </a:schemeClr>
              </a:buClr>
              <a:buFont typeface="Arial"/>
              <a:buChar char="•"/>
            </a:pPr>
            <a:r>
              <a:rPr lang="en-US" dirty="0" smtClean="0">
                <a:solidFill>
                  <a:schemeClr val="accent1">
                    <a:lumMod val="50000"/>
                  </a:schemeClr>
                </a:solidFill>
              </a:rPr>
              <a:t>Be willing to talk about the violence</a:t>
            </a:r>
          </a:p>
          <a:p>
            <a:pPr marL="804863" lvl="1" indent="-347663">
              <a:lnSpc>
                <a:spcPct val="90000"/>
              </a:lnSpc>
              <a:buClr>
                <a:schemeClr val="tx1">
                  <a:lumMod val="50000"/>
                  <a:lumOff val="50000"/>
                </a:schemeClr>
              </a:buClr>
              <a:buFont typeface="Arial"/>
              <a:buChar char="•"/>
            </a:pPr>
            <a:r>
              <a:rPr lang="en-US" dirty="0" smtClean="0">
                <a:solidFill>
                  <a:schemeClr val="accent1">
                    <a:lumMod val="50000"/>
                  </a:schemeClr>
                </a:solidFill>
              </a:rPr>
              <a:t>Respect their child’s feelings</a:t>
            </a:r>
          </a:p>
          <a:p>
            <a:pPr marL="804863" lvl="1" indent="-347663">
              <a:lnSpc>
                <a:spcPct val="90000"/>
              </a:lnSpc>
              <a:buClr>
                <a:schemeClr val="tx1">
                  <a:lumMod val="50000"/>
                  <a:lumOff val="50000"/>
                </a:schemeClr>
              </a:buClr>
              <a:buFont typeface="Arial"/>
              <a:buChar char="•"/>
            </a:pPr>
            <a:r>
              <a:rPr lang="en-US" dirty="0" smtClean="0">
                <a:solidFill>
                  <a:schemeClr val="accent1">
                    <a:lumMod val="50000"/>
                  </a:schemeClr>
                </a:solidFill>
              </a:rPr>
              <a:t>Acknowledge that these feelings are okay</a:t>
            </a:r>
          </a:p>
          <a:p>
            <a:pPr marL="804863" lvl="1" indent="-347663">
              <a:lnSpc>
                <a:spcPct val="90000"/>
              </a:lnSpc>
              <a:buClr>
                <a:schemeClr val="tx1">
                  <a:lumMod val="50000"/>
                  <a:lumOff val="50000"/>
                </a:schemeClr>
              </a:buClr>
              <a:buFont typeface="Arial"/>
              <a:buChar char="•"/>
            </a:pPr>
            <a:r>
              <a:rPr lang="en-US" dirty="0" smtClean="0">
                <a:solidFill>
                  <a:schemeClr val="accent1">
                    <a:lumMod val="50000"/>
                  </a:schemeClr>
                </a:solidFill>
              </a:rPr>
              <a:t>Help </a:t>
            </a:r>
            <a:r>
              <a:rPr dirty="0" smtClean="0">
                <a:solidFill>
                  <a:schemeClr val="accent1">
                    <a:lumMod val="50000"/>
                  </a:schemeClr>
                </a:solidFill>
              </a:rPr>
              <a:t>their child to</a:t>
            </a:r>
            <a:r>
              <a:rPr lang="en-US" dirty="0" smtClean="0">
                <a:solidFill>
                  <a:schemeClr val="accent1">
                    <a:lumMod val="50000"/>
                  </a:schemeClr>
                </a:solidFill>
              </a:rPr>
              <a:t> find the words to talk about their feelings</a:t>
            </a:r>
          </a:p>
          <a:p>
            <a:pPr marL="804863" lvl="1" indent="-347663">
              <a:lnSpc>
                <a:spcPct val="90000"/>
              </a:lnSpc>
              <a:buClr>
                <a:schemeClr val="tx1">
                  <a:lumMod val="50000"/>
                  <a:lumOff val="50000"/>
                </a:schemeClr>
              </a:buClr>
              <a:buFont typeface="Arial"/>
              <a:buChar char="•"/>
            </a:pPr>
            <a:r>
              <a:rPr lang="en-US" dirty="0" smtClean="0">
                <a:solidFill>
                  <a:schemeClr val="accent1">
                    <a:lumMod val="50000"/>
                  </a:schemeClr>
                </a:solidFill>
              </a:rPr>
              <a:t>Be prepared to hear things that may be painful</a:t>
            </a:r>
          </a:p>
          <a:p>
            <a:pPr lvl="1">
              <a:lnSpc>
                <a:spcPct val="90000"/>
              </a:lnSpc>
              <a:buClr>
                <a:schemeClr val="tx1">
                  <a:lumMod val="50000"/>
                  <a:lumOff val="50000"/>
                </a:schemeClr>
              </a:buClr>
              <a:buFont typeface="Lucida Grande"/>
              <a:buChar char="&gt;"/>
            </a:pPr>
            <a:endParaRPr lang="en-US" sz="3200" dirty="0" smtClean="0">
              <a:solidFill>
                <a:schemeClr val="accent1">
                  <a:lumMod val="50000"/>
                </a:schemeClr>
              </a:solidFill>
            </a:endParaRPr>
          </a:p>
          <a:p>
            <a:pPr lvl="1">
              <a:lnSpc>
                <a:spcPct val="90000"/>
              </a:lnSpc>
              <a:buClr>
                <a:schemeClr val="tx1">
                  <a:lumMod val="50000"/>
                  <a:lumOff val="50000"/>
                </a:schemeClr>
              </a:buClr>
              <a:buNone/>
            </a:pPr>
            <a:endParaRPr dirty="0"/>
          </a:p>
          <a:p>
            <a:pPr marL="1263650" lvl="3" indent="-349250">
              <a:lnSpc>
                <a:spcPts val="2400"/>
              </a:lnSpc>
              <a:spcBef>
                <a:spcPts val="0"/>
              </a:spcBef>
              <a:spcAft>
                <a:spcPts val="600"/>
              </a:spcAft>
              <a:buClr>
                <a:schemeClr val="tx1">
                  <a:lumMod val="50000"/>
                  <a:lumOff val="50000"/>
                </a:schemeClr>
              </a:buClr>
              <a:buFont typeface="Lucida Grande"/>
              <a:buChar char="&gt;"/>
              <a:defRPr/>
            </a:pPr>
            <a:endParaRPr sz="2800" dirty="0" smtClean="0">
              <a:solidFill>
                <a:schemeClr val="accent1">
                  <a:lumMod val="50000"/>
                </a:schemeClr>
              </a:solidFill>
            </a:endParaRPr>
          </a:p>
          <a:p>
            <a:pPr lvl="3">
              <a:lnSpc>
                <a:spcPts val="2400"/>
              </a:lnSpc>
              <a:spcBef>
                <a:spcPts val="0"/>
              </a:spcBef>
              <a:spcAft>
                <a:spcPts val="600"/>
              </a:spcAft>
              <a:buClr>
                <a:schemeClr val="tx1">
                  <a:lumMod val="50000"/>
                  <a:lumOff val="50000"/>
                </a:schemeClr>
              </a:buClr>
              <a:buFont typeface="Lucida Grande"/>
              <a:buChar char="&gt;"/>
              <a:defRPr/>
            </a:pPr>
            <a:endParaRPr sz="2800" dirty="0" smtClean="0">
              <a:solidFill>
                <a:schemeClr val="accent1">
                  <a:lumMod val="50000"/>
                </a:schemeClr>
              </a:solidFill>
            </a:endParaRPr>
          </a:p>
        </p:txBody>
      </p:sp>
      <p:sp>
        <p:nvSpPr>
          <p:cNvPr id="6" name="Text Box 4"/>
          <p:cNvSpPr txBox="1">
            <a:spLocks noChangeArrowheads="1"/>
          </p:cNvSpPr>
          <p:nvPr/>
        </p:nvSpPr>
        <p:spPr bwMode="auto">
          <a:xfrm>
            <a:off x="914400" y="5458881"/>
            <a:ext cx="2940805" cy="584776"/>
          </a:xfrm>
          <a:prstGeom prst="rect">
            <a:avLst/>
          </a:prstGeom>
          <a:noFill/>
          <a:ln w="9525">
            <a:noFill/>
            <a:miter lim="800000"/>
            <a:headEnd/>
            <a:tailEnd/>
          </a:ln>
        </p:spPr>
        <p:txBody>
          <a:bodyPr wrap="square">
            <a:spAutoFit/>
          </a:bodyPr>
          <a:lstStyle/>
          <a:p>
            <a:pPr defTabSz="457200"/>
            <a:r>
              <a:rPr lang="en-US" sz="1600" dirty="0" smtClean="0">
                <a:solidFill>
                  <a:prstClr val="black">
                    <a:lumMod val="50000"/>
                    <a:lumOff val="50000"/>
                  </a:prstClr>
                </a:solidFill>
              </a:rPr>
              <a:t>(Baker and Cunningham, 2004)</a:t>
            </a:r>
          </a:p>
          <a:p>
            <a:pPr defTabSz="457200"/>
            <a:endParaRPr lang="en-US" sz="1600" dirty="0">
              <a:solidFill>
                <a:prstClr val="black">
                  <a:lumMod val="50000"/>
                  <a:lumOff val="50000"/>
                </a:prstClr>
              </a:solidFill>
            </a:endParaRPr>
          </a:p>
        </p:txBody>
      </p:sp>
      <p:pic>
        <p:nvPicPr>
          <p:cNvPr id="7" name="Picture 6" descr="iStock_000000770617Small.jpg"/>
          <p:cNvPicPr>
            <a:picLocks noChangeAspect="1"/>
          </p:cNvPicPr>
          <p:nvPr/>
        </p:nvPicPr>
        <p:blipFill>
          <a:blip r:embed="rId4"/>
          <a:stretch>
            <a:fillRect/>
          </a:stretch>
        </p:blipFill>
        <p:spPr>
          <a:xfrm>
            <a:off x="-572916" y="2755900"/>
            <a:ext cx="3873994" cy="25781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15</a:t>
            </a:fld>
            <a:endParaRPr lang="en-US" sz="1400" dirty="0">
              <a:solidFill>
                <a:prstClr val="white"/>
              </a:solidFill>
            </a:endParaRPr>
          </a:p>
        </p:txBody>
      </p:sp>
    </p:spTree>
    <p:extLst>
      <p:ext uri="{BB962C8B-B14F-4D97-AF65-F5344CB8AC3E}">
        <p14:creationId xmlns:p14="http://schemas.microsoft.com/office/powerpoint/2010/main" val="18975632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125background.jpg"/>
          <p:cNvPicPr>
            <a:picLocks noChangeAspect="1"/>
          </p:cNvPicPr>
          <p:nvPr/>
        </p:nvPicPr>
        <p:blipFill>
          <a:blip r:embed="rId3"/>
          <a:stretch>
            <a:fillRect/>
          </a:stretch>
        </p:blipFill>
        <p:spPr>
          <a:xfrm>
            <a:off x="0" y="0"/>
            <a:ext cx="9194150" cy="6858000"/>
          </a:xfrm>
          <a:prstGeom prst="rect">
            <a:avLst/>
          </a:prstGeom>
        </p:spPr>
      </p:pic>
      <p:sp>
        <p:nvSpPr>
          <p:cNvPr id="6" name="Rectangle 5"/>
          <p:cNvSpPr/>
          <p:nvPr/>
        </p:nvSpPr>
        <p:spPr>
          <a:xfrm>
            <a:off x="5486400" y="0"/>
            <a:ext cx="3124200" cy="3970318"/>
          </a:xfrm>
          <a:prstGeom prst="rect">
            <a:avLst/>
          </a:prstGeom>
        </p:spPr>
        <p:txBody>
          <a:bodyPr wrap="square">
            <a:spAutoFit/>
          </a:bodyPr>
          <a:lstStyle/>
          <a:p>
            <a:pPr defTabSz="457200"/>
            <a:r>
              <a:rPr sz="3600" dirty="0" smtClean="0">
                <a:solidFill>
                  <a:srgbClr val="FFFFFF"/>
                </a:solidFill>
                <a:effectLst>
                  <a:outerShdw blurRad="50800" dist="38100" dir="2700000" algn="tl" rotWithShape="0">
                    <a:srgbClr val="000000">
                      <a:alpha val="43000"/>
                    </a:srgbClr>
                  </a:outerShdw>
                </a:effectLst>
              </a:rPr>
              <a:t>Childhood Exposure to </a:t>
            </a:r>
            <a:r>
              <a:rPr lang="en-US" sz="3600" dirty="0" smtClean="0">
                <a:solidFill>
                  <a:srgbClr val="FFFFFF"/>
                </a:solidFill>
                <a:effectLst>
                  <a:outerShdw blurRad="50800" dist="38100" dir="2700000" algn="tl" rotWithShape="0">
                    <a:srgbClr val="000000">
                      <a:alpha val="43000"/>
                    </a:srgbClr>
                  </a:outerShdw>
                </a:effectLst>
              </a:rPr>
              <a:t>Domestic </a:t>
            </a:r>
            <a:r>
              <a:rPr sz="3600" dirty="0" smtClean="0">
                <a:solidFill>
                  <a:srgbClr val="FFFFFF"/>
                </a:solidFill>
                <a:effectLst>
                  <a:outerShdw blurRad="50800" dist="38100" dir="2700000" algn="tl" rotWithShape="0">
                    <a:srgbClr val="000000">
                      <a:alpha val="43000"/>
                    </a:srgbClr>
                  </a:outerShdw>
                </a:effectLst>
              </a:rPr>
              <a:t>Violence</a:t>
            </a:r>
            <a:r>
              <a:rPr sz="3600" dirty="0" smtClean="0">
                <a:solidFill>
                  <a:prstClr val="black">
                    <a:lumMod val="50000"/>
                    <a:lumOff val="50000"/>
                  </a:prstClr>
                </a:solidFill>
                <a:effectLst>
                  <a:outerShdw blurRad="50800" dist="38100" dir="2700000" algn="tl" rotWithShape="0">
                    <a:srgbClr val="000000">
                      <a:alpha val="43000"/>
                    </a:srgbClr>
                  </a:outerShdw>
                </a:effectLst>
              </a:rPr>
              <a:t> </a:t>
            </a:r>
            <a:r>
              <a:rPr sz="3600" dirty="0" smtClean="0">
                <a:solidFill>
                  <a:srgbClr val="FF8000"/>
                </a:solidFill>
                <a:effectLst>
                  <a:outerShdw blurRad="50800" dist="38100" dir="2700000" algn="tl" rotWithShape="0">
                    <a:srgbClr val="000000">
                      <a:alpha val="43000"/>
                    </a:srgbClr>
                  </a:outerShdw>
                </a:effectLst>
              </a:rPr>
              <a:t>and Its Impact on Parenting </a:t>
            </a:r>
            <a:r>
              <a:rPr lang="en-US" sz="3600" dirty="0" smtClean="0">
                <a:solidFill>
                  <a:srgbClr val="4F81BD">
                    <a:lumMod val="50000"/>
                  </a:srgbClr>
                </a:solidFill>
                <a:effectLst>
                  <a:outerShdw blurRad="50800" dist="38100" dir="2700000" algn="tl" rotWithShape="0">
                    <a:srgbClr val="000000">
                      <a:alpha val="43000"/>
                    </a:srgbClr>
                  </a:outerShdw>
                </a:effectLst>
              </a:rPr>
              <a:t/>
            </a:r>
            <a:br>
              <a:rPr lang="en-US" sz="3600" dirty="0" smtClean="0">
                <a:solidFill>
                  <a:srgbClr val="4F81BD">
                    <a:lumMod val="50000"/>
                  </a:srgbClr>
                </a:solidFill>
                <a:effectLst>
                  <a:outerShdw blurRad="50800" dist="38100" dir="2700000" algn="tl" rotWithShape="0">
                    <a:srgbClr val="000000">
                      <a:alpha val="43000"/>
                    </a:srgbClr>
                  </a:outerShdw>
                </a:effectLst>
              </a:rPr>
            </a:br>
            <a:endParaRPr lang="en-US" sz="3600" dirty="0">
              <a:solidFill>
                <a:srgbClr val="4F81BD">
                  <a:lumMod val="50000"/>
                </a:srgbClr>
              </a:solidFill>
              <a:effectLst>
                <a:outerShdw blurRad="50800" dist="38100" dir="2700000" algn="tl" rotWithShape="0">
                  <a:srgbClr val="000000">
                    <a:alpha val="43000"/>
                  </a:srgbClr>
                </a:outerShdw>
              </a:effectLst>
            </a:endParaRPr>
          </a:p>
        </p:txBody>
      </p:sp>
      <p:sp>
        <p:nvSpPr>
          <p:cNvPr id="5" name="Title 1"/>
          <p:cNvSpPr txBox="1">
            <a:spLocks/>
          </p:cNvSpPr>
          <p:nvPr/>
        </p:nvSpPr>
        <p:spPr>
          <a:xfrm>
            <a:off x="762000" y="6203172"/>
            <a:ext cx="5943600" cy="571500"/>
          </a:xfrm>
          <a:prstGeom prst="rect">
            <a:avLst/>
          </a:prstGeom>
        </p:spPr>
        <p:txBody>
          <a:bodyPr>
            <a:noAutofit/>
          </a:bodyPr>
          <a:lstStyle/>
          <a:p>
            <a:pPr defTabSz="457200">
              <a:spcBef>
                <a:spcPct val="0"/>
              </a:spcBef>
              <a:defRPr/>
            </a:pPr>
            <a:endParaRPr lang="en-US" sz="3200" dirty="0">
              <a:solidFill>
                <a:prstClr val="white"/>
              </a:solidFill>
              <a:latin typeface="Arial Black"/>
              <a:ea typeface="+mj-ea"/>
              <a:cs typeface="+mj-cs"/>
            </a:endParaRPr>
          </a:p>
        </p:txBody>
      </p:sp>
      <p:sp>
        <p:nvSpPr>
          <p:cNvPr id="8"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16</a:t>
            </a:fld>
            <a:endParaRPr lang="en-US" sz="1400" dirty="0">
              <a:solidFill>
                <a:prstClr val="white"/>
              </a:solidFill>
            </a:endParaRPr>
          </a:p>
        </p:txBody>
      </p:sp>
    </p:spTree>
    <p:extLst>
      <p:ext uri="{BB962C8B-B14F-4D97-AF65-F5344CB8AC3E}">
        <p14:creationId xmlns:p14="http://schemas.microsoft.com/office/powerpoint/2010/main" val="38989369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381000"/>
            <a:ext cx="2133600" cy="1143000"/>
          </a:xfrm>
        </p:spPr>
        <p:txBody>
          <a:bodyPr>
            <a:noAutofit/>
          </a:bodyPr>
          <a:lstStyle/>
          <a:p>
            <a:pPr algn="l">
              <a:lnSpc>
                <a:spcPts val="2600"/>
              </a:lnSpc>
            </a:pPr>
            <a:r>
              <a:rPr lang="en-US" sz="2800" dirty="0" smtClean="0">
                <a:solidFill>
                  <a:schemeClr val="bg1">
                    <a:lumMod val="95000"/>
                  </a:schemeClr>
                </a:solidFill>
              </a:rPr>
              <a:t>Resiliency</a:t>
            </a:r>
            <a:endParaRPr lang="en-US" sz="2600" dirty="0" smtClean="0">
              <a:solidFill>
                <a:schemeClr val="bg1">
                  <a:lumMod val="95000"/>
                </a:schemeClr>
              </a:solidFill>
            </a:endParaRPr>
          </a:p>
        </p:txBody>
      </p:sp>
      <p:sp>
        <p:nvSpPr>
          <p:cNvPr id="7" name="Content Placeholder 2"/>
          <p:cNvSpPr>
            <a:spLocks noGrp="1"/>
          </p:cNvSpPr>
          <p:nvPr>
            <p:ph idx="1"/>
          </p:nvPr>
        </p:nvSpPr>
        <p:spPr>
          <a:xfrm>
            <a:off x="2971800" y="228600"/>
            <a:ext cx="5715000" cy="4449763"/>
          </a:xfrm>
        </p:spPr>
        <p:txBody>
          <a:bodyPr>
            <a:noAutofit/>
          </a:bodyPr>
          <a:lstStyle/>
          <a:p>
            <a:pPr>
              <a:lnSpc>
                <a:spcPts val="2800"/>
              </a:lnSpc>
              <a:buClr>
                <a:schemeClr val="tx1">
                  <a:lumMod val="50000"/>
                  <a:lumOff val="50000"/>
                </a:schemeClr>
              </a:buClr>
              <a:buFont typeface="Lucida Grande"/>
              <a:buChar char="&gt;"/>
            </a:pPr>
            <a:endParaRPr lang="en-US" sz="2800" dirty="0" smtClean="0">
              <a:solidFill>
                <a:schemeClr val="accent1">
                  <a:lumMod val="50000"/>
                </a:schemeClr>
              </a:solidFill>
              <a:latin typeface="Arial Black"/>
              <a:cs typeface="Arial Black"/>
            </a:endParaRPr>
          </a:p>
          <a:p>
            <a:pPr>
              <a:lnSpc>
                <a:spcPts val="3200"/>
              </a:lnSpc>
              <a:buClr>
                <a:schemeClr val="tx1">
                  <a:lumMod val="50000"/>
                  <a:lumOff val="50000"/>
                </a:schemeClr>
              </a:buClr>
            </a:pPr>
            <a:r>
              <a:rPr dirty="0" smtClean="0">
                <a:solidFill>
                  <a:schemeClr val="accent1">
                    <a:lumMod val="50000"/>
                  </a:schemeClr>
                </a:solidFill>
              </a:rPr>
              <a:t>Only a third of abused children have grown up to be abusive parents</a:t>
            </a:r>
            <a:r>
              <a:rPr lang="en-US" dirty="0" smtClean="0">
                <a:solidFill>
                  <a:schemeClr val="accent1">
                    <a:lumMod val="50000"/>
                  </a:schemeClr>
                </a:solidFill>
              </a:rPr>
              <a:t>.</a:t>
            </a:r>
            <a:r>
              <a:rPr dirty="0" smtClean="0">
                <a:solidFill>
                  <a:schemeClr val="accent1">
                    <a:lumMod val="50000"/>
                  </a:schemeClr>
                </a:solidFill>
              </a:rPr>
              <a:t> </a:t>
            </a:r>
            <a:r>
              <a:rPr sz="1600" dirty="0" smtClean="0">
                <a:solidFill>
                  <a:srgbClr val="7F7F7F"/>
                </a:solidFill>
              </a:rPr>
              <a:t>(Kaufman et al, 1987; Kaufman et al, 1993)</a:t>
            </a:r>
          </a:p>
          <a:p>
            <a:pPr>
              <a:lnSpc>
                <a:spcPts val="3200"/>
              </a:lnSpc>
              <a:spcBef>
                <a:spcPts val="2568"/>
              </a:spcBef>
              <a:buClr>
                <a:schemeClr val="tx1">
                  <a:lumMod val="50000"/>
                  <a:lumOff val="50000"/>
                </a:schemeClr>
              </a:buClr>
            </a:pPr>
            <a:r>
              <a:rPr lang="en-US" dirty="0" smtClean="0">
                <a:solidFill>
                  <a:schemeClr val="accent1">
                    <a:lumMod val="50000"/>
                  </a:schemeClr>
                </a:solidFill>
              </a:rPr>
              <a:t>Number one factor present </a:t>
            </a:r>
            <a:r>
              <a:rPr dirty="0" smtClean="0">
                <a:solidFill>
                  <a:schemeClr val="accent1">
                    <a:lumMod val="50000"/>
                  </a:schemeClr>
                </a:solidFill>
              </a:rPr>
              <a:t>among</a:t>
            </a:r>
            <a:r>
              <a:rPr lang="en-US" dirty="0" smtClean="0">
                <a:solidFill>
                  <a:schemeClr val="accent1">
                    <a:lumMod val="50000"/>
                  </a:schemeClr>
                </a:solidFill>
              </a:rPr>
              <a:t> those who broke the cycle of abuse: empathy for self and others. </a:t>
            </a:r>
            <a:r>
              <a:rPr lang="en-US" sz="1600" dirty="0" smtClean="0">
                <a:solidFill>
                  <a:schemeClr val="tx1">
                    <a:lumMod val="50000"/>
                    <a:lumOff val="50000"/>
                  </a:schemeClr>
                </a:solidFill>
              </a:rPr>
              <a:t> (Higgins, 1994; Steel 1997</a:t>
            </a:r>
            <a:r>
              <a:rPr sz="1600" dirty="0" smtClean="0">
                <a:solidFill>
                  <a:schemeClr val="tx1">
                    <a:lumMod val="50000"/>
                    <a:lumOff val="50000"/>
                  </a:schemeClr>
                </a:solidFill>
              </a:rPr>
              <a:t>) </a:t>
            </a:r>
            <a:endParaRPr lang="en-US" dirty="0" smtClean="0">
              <a:solidFill>
                <a:schemeClr val="tx1">
                  <a:lumMod val="50000"/>
                  <a:lumOff val="50000"/>
                </a:schemeClr>
              </a:solidFill>
            </a:endParaRPr>
          </a:p>
        </p:txBody>
      </p:sp>
      <p:sp>
        <p:nvSpPr>
          <p:cNvPr id="8"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17</a:t>
            </a:fld>
            <a:endParaRPr lang="en-US" sz="1400" dirty="0">
              <a:solidFill>
                <a:prstClr val="white"/>
              </a:solidFill>
            </a:endParaRPr>
          </a:p>
        </p:txBody>
      </p:sp>
    </p:spTree>
    <p:extLst>
      <p:ext uri="{BB962C8B-B14F-4D97-AF65-F5344CB8AC3E}">
        <p14:creationId xmlns:p14="http://schemas.microsoft.com/office/powerpoint/2010/main" val="159527281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noChangeArrowheads="1"/>
          </p:cNvSpPr>
          <p:nvPr>
            <p:ph idx="4294967295"/>
          </p:nvPr>
        </p:nvSpPr>
        <p:spPr>
          <a:xfrm>
            <a:off x="3043119" y="850511"/>
            <a:ext cx="5262681" cy="4331089"/>
          </a:xfrm>
          <a:prstGeom prst="rect">
            <a:avLst/>
          </a:prstGeom>
        </p:spPr>
        <p:txBody>
          <a:bodyPr>
            <a:normAutofit/>
          </a:bodyPr>
          <a:lstStyle/>
          <a:p>
            <a:pPr marL="0" indent="0">
              <a:lnSpc>
                <a:spcPts val="3200"/>
              </a:lnSpc>
              <a:spcAft>
                <a:spcPts val="600"/>
              </a:spcAft>
              <a:buClr>
                <a:schemeClr val="tx1">
                  <a:lumMod val="50000"/>
                  <a:lumOff val="50000"/>
                </a:schemeClr>
              </a:buClr>
              <a:buNone/>
            </a:pPr>
            <a:r>
              <a:rPr lang="en-US" dirty="0" smtClean="0">
                <a:solidFill>
                  <a:schemeClr val="accent1">
                    <a:lumMod val="50000"/>
                  </a:schemeClr>
                </a:solidFill>
              </a:rPr>
              <a:t>Discussing childhood exposure to violence with parents can be a way to discuss healthy relationships, parenting and the impact of violence on health and emotional well-being from infancy to adulthood.</a:t>
            </a:r>
          </a:p>
          <a:p>
            <a:pPr eaLnBrk="1" hangingPunct="1">
              <a:lnSpc>
                <a:spcPts val="2800"/>
              </a:lnSpc>
              <a:buClr>
                <a:schemeClr val="tx1">
                  <a:lumMod val="50000"/>
                  <a:lumOff val="50000"/>
                </a:schemeClr>
              </a:buClr>
              <a:buFont typeface="Lucida Grande"/>
              <a:buChar char="&gt;"/>
            </a:pPr>
            <a:endParaRPr lang="en-US" sz="2800" dirty="0" smtClean="0">
              <a:solidFill>
                <a:schemeClr val="accent1">
                  <a:lumMod val="50000"/>
                </a:schemeClr>
              </a:solidFill>
            </a:endParaRPr>
          </a:p>
          <a:p>
            <a:pPr eaLnBrk="1" hangingPunct="1">
              <a:lnSpc>
                <a:spcPts val="2800"/>
              </a:lnSpc>
              <a:buClr>
                <a:schemeClr val="tx1">
                  <a:lumMod val="50000"/>
                  <a:lumOff val="50000"/>
                </a:schemeClr>
              </a:buClr>
              <a:buFont typeface="Lucida Grande"/>
              <a:buChar char="&gt;"/>
            </a:pPr>
            <a:endParaRPr lang="en-US" sz="2800" dirty="0" smtClean="0">
              <a:solidFill>
                <a:schemeClr val="accent1">
                  <a:lumMod val="50000"/>
                </a:schemeClr>
              </a:solidFill>
            </a:endParaRPr>
          </a:p>
        </p:txBody>
      </p:sp>
      <p:pic>
        <p:nvPicPr>
          <p:cNvPr id="6" name="Picture 5" descr="welcome-mat.png"/>
          <p:cNvPicPr>
            <a:picLocks noChangeAspect="1"/>
          </p:cNvPicPr>
          <p:nvPr/>
        </p:nvPicPr>
        <p:blipFill>
          <a:blip r:embed="rId3"/>
          <a:stretch>
            <a:fillRect/>
          </a:stretch>
        </p:blipFill>
        <p:spPr>
          <a:xfrm>
            <a:off x="-228600" y="3810000"/>
            <a:ext cx="5257800" cy="3494891"/>
          </a:xfrm>
          <a:prstGeom prst="rect">
            <a:avLst/>
          </a:prstGeom>
        </p:spPr>
      </p:pic>
      <p:sp>
        <p:nvSpPr>
          <p:cNvPr id="7" name="Title 1"/>
          <p:cNvSpPr>
            <a:spLocks noGrp="1"/>
          </p:cNvSpPr>
          <p:nvPr>
            <p:ph type="title"/>
          </p:nvPr>
        </p:nvSpPr>
        <p:spPr>
          <a:xfrm>
            <a:off x="152400" y="381000"/>
            <a:ext cx="2362200" cy="1143000"/>
          </a:xfrm>
        </p:spPr>
        <p:txBody>
          <a:bodyPr>
            <a:noAutofit/>
          </a:bodyPr>
          <a:lstStyle/>
          <a:p>
            <a:pPr algn="l">
              <a:lnSpc>
                <a:spcPts val="2600"/>
              </a:lnSpc>
            </a:pPr>
            <a:r>
              <a:rPr lang="en-US" sz="2800" dirty="0" smtClean="0">
                <a:solidFill>
                  <a:schemeClr val="bg1"/>
                </a:solidFill>
              </a:rPr>
              <a:t>Strategies for Home Visitors</a:t>
            </a:r>
            <a:endParaRPr lang="en-US" sz="2600" dirty="0" smtClean="0">
              <a:solidFill>
                <a:schemeClr val="bg1"/>
              </a:solidFill>
            </a:endParaRPr>
          </a:p>
        </p:txBody>
      </p:sp>
      <p:sp>
        <p:nvSpPr>
          <p:cNvPr id="9"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18</a:t>
            </a:fld>
            <a:endParaRPr lang="en-US" sz="1400" dirty="0">
              <a:solidFill>
                <a:prstClr val="white"/>
              </a:solidFill>
            </a:endParaRPr>
          </a:p>
        </p:txBody>
      </p:sp>
    </p:spTree>
    <p:extLst>
      <p:ext uri="{BB962C8B-B14F-4D97-AF65-F5344CB8AC3E}">
        <p14:creationId xmlns:p14="http://schemas.microsoft.com/office/powerpoint/2010/main" val="29700064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 y="304800"/>
            <a:ext cx="2133600" cy="1143000"/>
          </a:xfrm>
        </p:spPr>
        <p:txBody>
          <a:bodyPr>
            <a:noAutofit/>
          </a:bodyPr>
          <a:lstStyle/>
          <a:p>
            <a:pPr algn="l">
              <a:lnSpc>
                <a:spcPts val="2600"/>
              </a:lnSpc>
            </a:pPr>
            <a:r>
              <a:rPr lang="en-US" sz="2800" dirty="0" smtClean="0">
                <a:solidFill>
                  <a:schemeClr val="bg1">
                    <a:lumMod val="95000"/>
                  </a:schemeClr>
                </a:solidFill>
              </a:rPr>
              <a:t>Universal Education vs. Direct </a:t>
            </a:r>
            <a:r>
              <a:rPr sz="2800" dirty="0" smtClean="0">
                <a:solidFill>
                  <a:schemeClr val="bg1">
                    <a:lumMod val="95000"/>
                  </a:schemeClr>
                </a:solidFill>
              </a:rPr>
              <a:t>A</a:t>
            </a:r>
            <a:r>
              <a:rPr lang="en-US" sz="2800" dirty="0" err="1" smtClean="0">
                <a:solidFill>
                  <a:schemeClr val="bg1">
                    <a:lumMod val="95000"/>
                  </a:schemeClr>
                </a:solidFill>
              </a:rPr>
              <a:t>ssessment</a:t>
            </a:r>
            <a:endParaRPr lang="en-US" sz="2600" dirty="0" smtClean="0">
              <a:solidFill>
                <a:schemeClr val="bg1">
                  <a:lumMod val="95000"/>
                </a:schemeClr>
              </a:solidFill>
            </a:endParaRPr>
          </a:p>
        </p:txBody>
      </p:sp>
      <p:sp>
        <p:nvSpPr>
          <p:cNvPr id="5" name="Content Placeholder 2"/>
          <p:cNvSpPr>
            <a:spLocks noGrp="1"/>
          </p:cNvSpPr>
          <p:nvPr>
            <p:ph idx="1"/>
          </p:nvPr>
        </p:nvSpPr>
        <p:spPr>
          <a:xfrm>
            <a:off x="2743200" y="381000"/>
            <a:ext cx="6096000" cy="5715000"/>
          </a:xfrm>
        </p:spPr>
        <p:txBody>
          <a:bodyPr>
            <a:noAutofit/>
          </a:bodyPr>
          <a:lstStyle/>
          <a:p>
            <a:pPr marL="0" indent="0">
              <a:lnSpc>
                <a:spcPts val="3000"/>
              </a:lnSpc>
              <a:buNone/>
            </a:pPr>
            <a:r>
              <a:rPr dirty="0" smtClean="0">
                <a:solidFill>
                  <a:schemeClr val="accent1">
                    <a:lumMod val="50000"/>
                  </a:schemeClr>
                </a:solidFill>
              </a:rPr>
              <a:t>When talking to moms about childhood exposure to violence we recom</a:t>
            </a:r>
            <a:r>
              <a:rPr lang="en-US" dirty="0" smtClean="0">
                <a:solidFill>
                  <a:schemeClr val="accent1">
                    <a:lumMod val="50000"/>
                  </a:schemeClr>
                </a:solidFill>
              </a:rPr>
              <a:t>m</a:t>
            </a:r>
            <a:r>
              <a:rPr dirty="0" smtClean="0">
                <a:solidFill>
                  <a:schemeClr val="accent1">
                    <a:lumMod val="50000"/>
                  </a:schemeClr>
                </a:solidFill>
              </a:rPr>
              <a:t>end universal education rather then direct assessment.</a:t>
            </a:r>
            <a:endParaRPr lang="en-US" dirty="0" smtClean="0">
              <a:solidFill>
                <a:schemeClr val="accent1">
                  <a:lumMod val="50000"/>
                </a:schemeClr>
              </a:solidFill>
            </a:endParaRPr>
          </a:p>
          <a:p>
            <a:pPr>
              <a:lnSpc>
                <a:spcPts val="1000"/>
              </a:lnSpc>
              <a:buNone/>
            </a:pPr>
            <a:endParaRPr dirty="0"/>
          </a:p>
          <a:p>
            <a:pPr algn="ctr">
              <a:lnSpc>
                <a:spcPts val="3000"/>
              </a:lnSpc>
              <a:buNone/>
            </a:pPr>
            <a:r>
              <a:rPr sz="4400" dirty="0" smtClean="0">
                <a:solidFill>
                  <a:srgbClr val="FF842B"/>
                </a:solidFill>
                <a:latin typeface="Arial Black"/>
                <a:cs typeface="Arial Black"/>
              </a:rPr>
              <a:t>Why?</a:t>
            </a:r>
            <a:endParaRPr lang="en-US" sz="4400" dirty="0" smtClean="0">
              <a:solidFill>
                <a:srgbClr val="FF842B"/>
              </a:solidFill>
              <a:latin typeface="Arial Black"/>
              <a:cs typeface="Arial Black"/>
            </a:endParaRPr>
          </a:p>
          <a:p>
            <a:pPr algn="ctr">
              <a:lnSpc>
                <a:spcPts val="0"/>
              </a:lnSpc>
              <a:buNone/>
            </a:pPr>
            <a:endParaRPr dirty="0" smtClean="0">
              <a:solidFill>
                <a:srgbClr val="FF842B"/>
              </a:solidFill>
              <a:latin typeface="Arial Black"/>
              <a:cs typeface="Arial Black"/>
            </a:endParaRPr>
          </a:p>
          <a:p>
            <a:pPr marL="0" indent="0">
              <a:lnSpc>
                <a:spcPts val="3000"/>
              </a:lnSpc>
              <a:buNone/>
            </a:pPr>
            <a:r>
              <a:rPr dirty="0" smtClean="0">
                <a:solidFill>
                  <a:schemeClr val="accent1">
                    <a:lumMod val="50000"/>
                  </a:schemeClr>
                </a:solidFill>
              </a:rPr>
              <a:t>Because disclosure of childhood exposure is not the goal</a:t>
            </a:r>
            <a:r>
              <a:rPr lang="en-US" dirty="0" smtClean="0">
                <a:solidFill>
                  <a:schemeClr val="accent1">
                    <a:lumMod val="50000"/>
                  </a:schemeClr>
                </a:solidFill>
              </a:rPr>
              <a:t>—</a:t>
            </a:r>
            <a:r>
              <a:rPr dirty="0" smtClean="0">
                <a:solidFill>
                  <a:schemeClr val="accent1">
                    <a:lumMod val="50000"/>
                  </a:schemeClr>
                </a:solidFill>
              </a:rPr>
              <a:t>making her aware that she might have unexpected triggers and a plan for what to do is the goal.</a:t>
            </a:r>
          </a:p>
          <a:p>
            <a:pPr lvl="1">
              <a:lnSpc>
                <a:spcPts val="3000"/>
              </a:lnSpc>
              <a:buClr>
                <a:schemeClr val="tx1">
                  <a:lumMod val="50000"/>
                  <a:lumOff val="50000"/>
                </a:schemeClr>
              </a:buClr>
              <a:buFont typeface="Lucida Grande"/>
              <a:buChar char="&gt;"/>
            </a:pPr>
            <a:endParaRPr lang="en-US" sz="3200" dirty="0" smtClean="0">
              <a:solidFill>
                <a:schemeClr val="accent1">
                  <a:lumMod val="50000"/>
                </a:schemeClr>
              </a:solidFill>
            </a:endParaRPr>
          </a:p>
          <a:p>
            <a:pPr lvl="1">
              <a:lnSpc>
                <a:spcPts val="3000"/>
              </a:lnSpc>
              <a:buClr>
                <a:schemeClr val="tx1">
                  <a:lumMod val="50000"/>
                  <a:lumOff val="50000"/>
                </a:schemeClr>
              </a:buClr>
              <a:buNone/>
            </a:pPr>
            <a:endParaRPr dirty="0"/>
          </a:p>
          <a:p>
            <a:pPr marL="1263650" lvl="3" indent="-349250">
              <a:lnSpc>
                <a:spcPts val="3000"/>
              </a:lnSpc>
              <a:spcBef>
                <a:spcPts val="0"/>
              </a:spcBef>
              <a:spcAft>
                <a:spcPts val="600"/>
              </a:spcAft>
              <a:buClr>
                <a:schemeClr val="tx1">
                  <a:lumMod val="50000"/>
                  <a:lumOff val="50000"/>
                </a:schemeClr>
              </a:buClr>
              <a:buFont typeface="Lucida Grande"/>
              <a:buChar char="&gt;"/>
              <a:defRPr/>
            </a:pPr>
            <a:endParaRPr sz="3200" dirty="0" smtClean="0">
              <a:solidFill>
                <a:schemeClr val="accent1">
                  <a:lumMod val="50000"/>
                </a:schemeClr>
              </a:solidFill>
            </a:endParaRPr>
          </a:p>
          <a:p>
            <a:pPr lvl="3">
              <a:lnSpc>
                <a:spcPts val="3000"/>
              </a:lnSpc>
              <a:spcBef>
                <a:spcPts val="0"/>
              </a:spcBef>
              <a:spcAft>
                <a:spcPts val="600"/>
              </a:spcAft>
              <a:buClr>
                <a:schemeClr val="tx1">
                  <a:lumMod val="50000"/>
                  <a:lumOff val="50000"/>
                </a:schemeClr>
              </a:buClr>
              <a:buFont typeface="Lucida Grande"/>
              <a:buChar char="&gt;"/>
              <a:defRPr/>
            </a:pPr>
            <a:endParaRPr sz="3200" dirty="0" smtClean="0">
              <a:solidFill>
                <a:schemeClr val="accent1">
                  <a:lumMod val="50000"/>
                </a:schemeClr>
              </a:solidFill>
            </a:endParaRPr>
          </a:p>
        </p:txBody>
      </p:sp>
      <p:sp>
        <p:nvSpPr>
          <p:cNvPr id="7"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19</a:t>
            </a:fld>
            <a:endParaRPr lang="en-US" sz="1400" dirty="0">
              <a:solidFill>
                <a:prstClr val="white"/>
              </a:solidFill>
            </a:endParaRPr>
          </a:p>
        </p:txBody>
      </p:sp>
    </p:spTree>
    <p:extLst>
      <p:ext uri="{BB962C8B-B14F-4D97-AF65-F5344CB8AC3E}">
        <p14:creationId xmlns:p14="http://schemas.microsoft.com/office/powerpoint/2010/main" val="1155611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04800" y="609600"/>
            <a:ext cx="2133600" cy="1143000"/>
          </a:xfrm>
        </p:spPr>
        <p:txBody>
          <a:bodyPr>
            <a:noAutofit/>
          </a:bodyPr>
          <a:lstStyle/>
          <a:p>
            <a:pPr algn="l">
              <a:lnSpc>
                <a:spcPts val="2600"/>
              </a:lnSpc>
            </a:pPr>
            <a:endParaRPr lang="en-US" sz="2600" dirty="0" smtClean="0">
              <a:solidFill>
                <a:schemeClr val="bg1"/>
              </a:solidFill>
            </a:endParaRPr>
          </a:p>
        </p:txBody>
      </p:sp>
      <p:sp>
        <p:nvSpPr>
          <p:cNvPr id="5" name="Content Placeholder 2"/>
          <p:cNvSpPr>
            <a:spLocks noGrp="1"/>
          </p:cNvSpPr>
          <p:nvPr>
            <p:ph idx="1"/>
          </p:nvPr>
        </p:nvSpPr>
        <p:spPr>
          <a:xfrm>
            <a:off x="3962400" y="1189037"/>
            <a:ext cx="5715000" cy="4449763"/>
          </a:xfrm>
        </p:spPr>
        <p:txBody>
          <a:bodyPr>
            <a:noAutofit/>
          </a:bodyPr>
          <a:lstStyle/>
          <a:p>
            <a:pPr marL="514350" indent="-514350">
              <a:lnSpc>
                <a:spcPts val="2500"/>
              </a:lnSpc>
              <a:spcAft>
                <a:spcPts val="600"/>
              </a:spcAft>
              <a:buNone/>
            </a:pPr>
            <a:r>
              <a:rPr dirty="0" smtClean="0">
                <a:solidFill>
                  <a:srgbClr val="FF842B"/>
                </a:solidFill>
                <a:latin typeface="Arial Black"/>
                <a:cs typeface="Arial Black"/>
              </a:rPr>
              <a:t>"</a:t>
            </a:r>
            <a:r>
              <a:rPr b="1" dirty="0" smtClean="0">
                <a:solidFill>
                  <a:srgbClr val="FF842B"/>
                </a:solidFill>
                <a:latin typeface="Arial Black"/>
                <a:cs typeface="Arial Black"/>
              </a:rPr>
              <a:t>How does </a:t>
            </a:r>
            <a:endParaRPr lang="en-US" b="1" dirty="0" smtClean="0">
              <a:solidFill>
                <a:srgbClr val="FF842B"/>
              </a:solidFill>
              <a:latin typeface="Arial Black"/>
              <a:cs typeface="Arial Black"/>
            </a:endParaRPr>
          </a:p>
          <a:p>
            <a:pPr marL="514350" indent="-514350">
              <a:lnSpc>
                <a:spcPts val="2500"/>
              </a:lnSpc>
              <a:spcAft>
                <a:spcPts val="600"/>
              </a:spcAft>
              <a:buNone/>
            </a:pPr>
            <a:r>
              <a:rPr b="1" dirty="0" smtClean="0">
                <a:solidFill>
                  <a:srgbClr val="FF842B"/>
                </a:solidFill>
                <a:latin typeface="Arial Black"/>
                <a:cs typeface="Arial Black"/>
              </a:rPr>
              <a:t>exposure to </a:t>
            </a:r>
            <a:endParaRPr lang="en-US" b="1" dirty="0" smtClean="0">
              <a:solidFill>
                <a:srgbClr val="FF842B"/>
              </a:solidFill>
              <a:latin typeface="Arial Black"/>
              <a:cs typeface="Arial Black"/>
            </a:endParaRPr>
          </a:p>
          <a:p>
            <a:pPr marL="514350" indent="-514350">
              <a:lnSpc>
                <a:spcPts val="2500"/>
              </a:lnSpc>
              <a:spcAft>
                <a:spcPts val="600"/>
              </a:spcAft>
              <a:buNone/>
            </a:pPr>
            <a:r>
              <a:rPr b="1" dirty="0" smtClean="0">
                <a:solidFill>
                  <a:srgbClr val="FF842B"/>
                </a:solidFill>
                <a:latin typeface="Arial Black"/>
                <a:cs typeface="Arial Black"/>
              </a:rPr>
              <a:t>domestic violence </a:t>
            </a:r>
            <a:endParaRPr lang="en-US" b="1" dirty="0" smtClean="0">
              <a:solidFill>
                <a:srgbClr val="FF842B"/>
              </a:solidFill>
              <a:latin typeface="Arial Black"/>
              <a:cs typeface="Arial Black"/>
            </a:endParaRPr>
          </a:p>
          <a:p>
            <a:pPr marL="514350" indent="-514350">
              <a:lnSpc>
                <a:spcPts val="2500"/>
              </a:lnSpc>
              <a:spcAft>
                <a:spcPts val="600"/>
              </a:spcAft>
              <a:buNone/>
            </a:pPr>
            <a:r>
              <a:rPr b="1" dirty="0" smtClean="0">
                <a:solidFill>
                  <a:srgbClr val="FF842B"/>
                </a:solidFill>
                <a:latin typeface="Arial Black"/>
                <a:cs typeface="Arial Black"/>
              </a:rPr>
              <a:t>affect children?"</a:t>
            </a:r>
            <a:endParaRPr lang="en-US" dirty="0" smtClean="0">
              <a:solidFill>
                <a:srgbClr val="FF842B"/>
              </a:solidFill>
              <a:latin typeface="Arial Black"/>
              <a:cs typeface="Arial Black"/>
            </a:endParaRPr>
          </a:p>
          <a:p>
            <a:pPr marL="1263650" lvl="3" indent="-349250">
              <a:lnSpc>
                <a:spcPts val="2400"/>
              </a:lnSpc>
              <a:spcBef>
                <a:spcPts val="0"/>
              </a:spcBef>
              <a:spcAft>
                <a:spcPts val="600"/>
              </a:spcAft>
              <a:buClr>
                <a:srgbClr val="618DC3"/>
              </a:buClr>
              <a:defRPr/>
            </a:pPr>
            <a:endParaRPr sz="2400" dirty="0" smtClean="0">
              <a:solidFill>
                <a:schemeClr val="accent1">
                  <a:lumMod val="50000"/>
                </a:schemeClr>
              </a:solidFill>
            </a:endParaRPr>
          </a:p>
          <a:p>
            <a:pPr lvl="3">
              <a:lnSpc>
                <a:spcPts val="2400"/>
              </a:lnSpc>
              <a:spcBef>
                <a:spcPts val="0"/>
              </a:spcBef>
              <a:spcAft>
                <a:spcPts val="600"/>
              </a:spcAft>
              <a:defRPr/>
            </a:pPr>
            <a:endParaRPr sz="2400" dirty="0" smtClean="0">
              <a:solidFill>
                <a:schemeClr val="accent1">
                  <a:lumMod val="50000"/>
                </a:schemeClr>
              </a:solidFill>
            </a:endParaRPr>
          </a:p>
        </p:txBody>
      </p:sp>
      <p:pic>
        <p:nvPicPr>
          <p:cNvPr id="6" name="Picture 5" descr="group-discussion.jpg"/>
          <p:cNvPicPr>
            <a:picLocks noChangeAspect="1"/>
          </p:cNvPicPr>
          <p:nvPr/>
        </p:nvPicPr>
        <p:blipFill>
          <a:blip r:embed="rId4"/>
          <a:stretch>
            <a:fillRect/>
          </a:stretch>
        </p:blipFill>
        <p:spPr>
          <a:xfrm>
            <a:off x="457200" y="1752600"/>
            <a:ext cx="2743200" cy="41099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2</a:t>
            </a:fld>
            <a:endParaRPr lang="en-US" sz="1400" dirty="0">
              <a:solidFill>
                <a:prstClr val="white"/>
              </a:solidFill>
            </a:endParaRPr>
          </a:p>
        </p:txBody>
      </p:sp>
    </p:spTree>
    <p:extLst>
      <p:ext uri="{BB962C8B-B14F-4D97-AF65-F5344CB8AC3E}">
        <p14:creationId xmlns:p14="http://schemas.microsoft.com/office/powerpoint/2010/main" val="21493852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2133600" cy="1143000"/>
          </a:xfrm>
        </p:spPr>
        <p:txBody>
          <a:bodyPr>
            <a:noAutofit/>
          </a:bodyPr>
          <a:lstStyle/>
          <a:p>
            <a:pPr algn="l">
              <a:lnSpc>
                <a:spcPts val="2600"/>
              </a:lnSpc>
            </a:pPr>
            <a:r>
              <a:rPr lang="en-US" sz="2800" dirty="0" smtClean="0">
                <a:solidFill>
                  <a:schemeClr val="bg1">
                    <a:lumMod val="95000"/>
                  </a:schemeClr>
                </a:solidFill>
              </a:rPr>
              <a:t>Childhood Exposure to Domestic Violence </a:t>
            </a:r>
            <a:br>
              <a:rPr lang="en-US" sz="2800" dirty="0" smtClean="0">
                <a:solidFill>
                  <a:schemeClr val="bg1">
                    <a:lumMod val="95000"/>
                  </a:schemeClr>
                </a:solidFill>
              </a:rPr>
            </a:br>
            <a:r>
              <a:rPr lang="en-US" sz="2800" dirty="0" smtClean="0">
                <a:solidFill>
                  <a:schemeClr val="bg1">
                    <a:lumMod val="95000"/>
                  </a:schemeClr>
                </a:solidFill>
              </a:rPr>
              <a:t>Increases the Likelihood of Children Experiencing</a:t>
            </a:r>
            <a:endParaRPr lang="en-US" sz="2600" dirty="0" smtClean="0">
              <a:solidFill>
                <a:schemeClr val="bg1">
                  <a:lumMod val="95000"/>
                </a:schemeClr>
              </a:solidFill>
            </a:endParaRPr>
          </a:p>
        </p:txBody>
      </p:sp>
      <p:sp>
        <p:nvSpPr>
          <p:cNvPr id="5" name="Content Placeholder 2"/>
          <p:cNvSpPr>
            <a:spLocks noGrp="1"/>
          </p:cNvSpPr>
          <p:nvPr>
            <p:ph idx="1"/>
          </p:nvPr>
        </p:nvSpPr>
        <p:spPr>
          <a:xfrm>
            <a:off x="2971800" y="655637"/>
            <a:ext cx="5715000" cy="4449763"/>
          </a:xfrm>
        </p:spPr>
        <p:txBody>
          <a:bodyPr>
            <a:noAutofit/>
          </a:bodyPr>
          <a:lstStyle/>
          <a:p>
            <a:pPr marL="342900" lvl="1" indent="-342900">
              <a:lnSpc>
                <a:spcPct val="100000"/>
              </a:lnSpc>
              <a:buClr>
                <a:schemeClr val="tx1">
                  <a:lumMod val="50000"/>
                  <a:lumOff val="50000"/>
                </a:schemeClr>
              </a:buClr>
              <a:buFont typeface="Arial"/>
              <a:buChar char="•"/>
            </a:pPr>
            <a:r>
              <a:rPr lang="en-US" sz="2400" dirty="0" smtClean="0">
                <a:solidFill>
                  <a:schemeClr val="accent1">
                    <a:lumMod val="50000"/>
                  </a:schemeClr>
                </a:solidFill>
              </a:rPr>
              <a:t>Failure to thrive</a:t>
            </a:r>
          </a:p>
          <a:p>
            <a:pPr marL="342900" lvl="1" indent="-342900">
              <a:lnSpc>
                <a:spcPct val="100000"/>
              </a:lnSpc>
              <a:buClr>
                <a:schemeClr val="tx1">
                  <a:lumMod val="50000"/>
                  <a:lumOff val="50000"/>
                </a:schemeClr>
              </a:buClr>
              <a:buFont typeface="Arial"/>
              <a:buChar char="•"/>
            </a:pPr>
            <a:r>
              <a:rPr lang="en-US" sz="2400" dirty="0" smtClean="0">
                <a:solidFill>
                  <a:schemeClr val="accent1">
                    <a:lumMod val="50000"/>
                  </a:schemeClr>
                </a:solidFill>
              </a:rPr>
              <a:t>Bed wetting</a:t>
            </a:r>
          </a:p>
          <a:p>
            <a:pPr marL="342900" lvl="1" indent="-342900">
              <a:lnSpc>
                <a:spcPct val="100000"/>
              </a:lnSpc>
              <a:buClr>
                <a:schemeClr val="tx1">
                  <a:lumMod val="50000"/>
                  <a:lumOff val="50000"/>
                </a:schemeClr>
              </a:buClr>
              <a:buFont typeface="Arial"/>
              <a:buChar char="•"/>
            </a:pPr>
            <a:r>
              <a:rPr lang="en-US" sz="2400" dirty="0" smtClean="0">
                <a:solidFill>
                  <a:schemeClr val="accent1">
                    <a:lumMod val="50000"/>
                  </a:schemeClr>
                </a:solidFill>
              </a:rPr>
              <a:t>Speech disorders </a:t>
            </a:r>
          </a:p>
          <a:p>
            <a:pPr marL="342900" lvl="1" indent="-342900">
              <a:lnSpc>
                <a:spcPct val="100000"/>
              </a:lnSpc>
              <a:buClr>
                <a:schemeClr val="tx1">
                  <a:lumMod val="50000"/>
                  <a:lumOff val="50000"/>
                </a:schemeClr>
              </a:buClr>
              <a:buFont typeface="Arial"/>
              <a:buChar char="•"/>
            </a:pPr>
            <a:r>
              <a:rPr lang="en-US" sz="2400" dirty="0" smtClean="0">
                <a:solidFill>
                  <a:schemeClr val="accent1">
                    <a:lumMod val="50000"/>
                  </a:schemeClr>
                </a:solidFill>
              </a:rPr>
              <a:t>Vomiting and diarrhea</a:t>
            </a:r>
          </a:p>
          <a:p>
            <a:pPr>
              <a:lnSpc>
                <a:spcPct val="110000"/>
              </a:lnSpc>
              <a:buClr>
                <a:schemeClr val="tx1">
                  <a:lumMod val="50000"/>
                  <a:lumOff val="50000"/>
                </a:schemeClr>
              </a:buClr>
            </a:pPr>
            <a:r>
              <a:rPr lang="en-US" sz="2400" dirty="0" smtClean="0">
                <a:solidFill>
                  <a:schemeClr val="accent1">
                    <a:lumMod val="50000"/>
                  </a:schemeClr>
                </a:solidFill>
              </a:rPr>
              <a:t>Asthma</a:t>
            </a:r>
          </a:p>
          <a:p>
            <a:pPr>
              <a:lnSpc>
                <a:spcPct val="110000"/>
              </a:lnSpc>
              <a:buClr>
                <a:schemeClr val="tx1">
                  <a:lumMod val="50000"/>
                  <a:lumOff val="50000"/>
                </a:schemeClr>
              </a:buClr>
            </a:pPr>
            <a:r>
              <a:rPr lang="en-US" sz="2400" dirty="0" smtClean="0">
                <a:solidFill>
                  <a:schemeClr val="accent1">
                    <a:lumMod val="50000"/>
                  </a:schemeClr>
                </a:solidFill>
              </a:rPr>
              <a:t>Allergies</a:t>
            </a:r>
          </a:p>
          <a:p>
            <a:pPr>
              <a:lnSpc>
                <a:spcPct val="110000"/>
              </a:lnSpc>
              <a:buClr>
                <a:schemeClr val="tx1">
                  <a:lumMod val="50000"/>
                  <a:lumOff val="50000"/>
                </a:schemeClr>
              </a:buClr>
            </a:pPr>
            <a:r>
              <a:rPr lang="en-US" sz="2400" dirty="0" smtClean="0">
                <a:solidFill>
                  <a:schemeClr val="accent1">
                    <a:lumMod val="50000"/>
                  </a:schemeClr>
                </a:solidFill>
              </a:rPr>
              <a:t>Gastrointestinal problems</a:t>
            </a:r>
          </a:p>
          <a:p>
            <a:pPr>
              <a:lnSpc>
                <a:spcPct val="110000"/>
              </a:lnSpc>
              <a:buClr>
                <a:schemeClr val="tx1">
                  <a:lumMod val="50000"/>
                  <a:lumOff val="50000"/>
                </a:schemeClr>
              </a:buClr>
            </a:pPr>
            <a:r>
              <a:rPr lang="en-US" sz="2400" dirty="0" smtClean="0">
                <a:solidFill>
                  <a:schemeClr val="accent1">
                    <a:lumMod val="50000"/>
                  </a:schemeClr>
                </a:solidFill>
              </a:rPr>
              <a:t>Headaches</a:t>
            </a:r>
          </a:p>
          <a:p>
            <a:pPr marL="342900" lvl="1" indent="-342900">
              <a:lnSpc>
                <a:spcPct val="90000"/>
              </a:lnSpc>
              <a:buClr>
                <a:schemeClr val="tx1">
                  <a:lumMod val="50000"/>
                  <a:lumOff val="50000"/>
                </a:schemeClr>
              </a:buClr>
              <a:buFont typeface="Lucida Grande"/>
              <a:buChar char="&gt;"/>
            </a:pPr>
            <a:endParaRPr lang="en-US" sz="2400" dirty="0" smtClean="0">
              <a:solidFill>
                <a:srgbClr val="254061"/>
              </a:solidFill>
            </a:endParaRPr>
          </a:p>
          <a:p>
            <a:pPr lvl="1">
              <a:lnSpc>
                <a:spcPct val="90000"/>
              </a:lnSpc>
              <a:buNone/>
            </a:pPr>
            <a:endParaRPr dirty="0"/>
          </a:p>
          <a:p>
            <a:pPr lvl="1">
              <a:lnSpc>
                <a:spcPct val="90000"/>
              </a:lnSpc>
              <a:buNone/>
            </a:pPr>
            <a:endParaRPr dirty="0"/>
          </a:p>
          <a:p>
            <a:pPr marL="1263650" lvl="3" indent="-349250">
              <a:lnSpc>
                <a:spcPts val="2400"/>
              </a:lnSpc>
              <a:spcBef>
                <a:spcPts val="0"/>
              </a:spcBef>
              <a:spcAft>
                <a:spcPts val="600"/>
              </a:spcAft>
              <a:buClr>
                <a:srgbClr val="618DC3"/>
              </a:buClr>
              <a:defRPr/>
            </a:pPr>
            <a:endParaRPr sz="2400" dirty="0" smtClean="0">
              <a:solidFill>
                <a:schemeClr val="accent1">
                  <a:lumMod val="50000"/>
                </a:schemeClr>
              </a:solidFill>
            </a:endParaRPr>
          </a:p>
          <a:p>
            <a:pPr lvl="3">
              <a:lnSpc>
                <a:spcPts val="2400"/>
              </a:lnSpc>
              <a:spcBef>
                <a:spcPts val="0"/>
              </a:spcBef>
              <a:spcAft>
                <a:spcPts val="600"/>
              </a:spcAft>
              <a:defRPr/>
            </a:pPr>
            <a:endParaRPr sz="2400" dirty="0" smtClean="0">
              <a:solidFill>
                <a:schemeClr val="accent1">
                  <a:lumMod val="50000"/>
                </a:schemeClr>
              </a:solidFill>
            </a:endParaRPr>
          </a:p>
        </p:txBody>
      </p:sp>
      <p:sp>
        <p:nvSpPr>
          <p:cNvPr id="6" name="Text Box 5"/>
          <p:cNvSpPr txBox="1">
            <a:spLocks noChangeArrowheads="1"/>
          </p:cNvSpPr>
          <p:nvPr/>
        </p:nvSpPr>
        <p:spPr bwMode="auto">
          <a:xfrm>
            <a:off x="3200400" y="4953000"/>
            <a:ext cx="3581400" cy="584776"/>
          </a:xfrm>
          <a:prstGeom prst="rect">
            <a:avLst/>
          </a:prstGeom>
          <a:noFill/>
          <a:ln w="9525">
            <a:noFill/>
            <a:miter lim="800000"/>
            <a:headEnd/>
            <a:tailEnd/>
          </a:ln>
        </p:spPr>
        <p:txBody>
          <a:bodyPr wrap="square">
            <a:spAutoFit/>
          </a:bodyPr>
          <a:lstStyle/>
          <a:p>
            <a:pPr marL="0" lvl="1" defTabSz="457200"/>
            <a:r>
              <a:rPr lang="en-US" sz="1600" dirty="0" smtClean="0">
                <a:solidFill>
                  <a:prstClr val="white">
                    <a:lumMod val="50000"/>
                  </a:prstClr>
                </a:solidFill>
              </a:rPr>
              <a:t>(Campbell and Lewandowski, 1997;</a:t>
            </a:r>
          </a:p>
          <a:p>
            <a:pPr marL="0" lvl="1" defTabSz="457200"/>
            <a:r>
              <a:rPr lang="en-US" sz="1600" dirty="0" smtClean="0">
                <a:solidFill>
                  <a:prstClr val="white">
                    <a:lumMod val="50000"/>
                  </a:prstClr>
                </a:solidFill>
              </a:rPr>
              <a:t>Graham-Bermann &amp; Seng, 2005)</a:t>
            </a:r>
          </a:p>
        </p:txBody>
      </p:sp>
      <p:pic>
        <p:nvPicPr>
          <p:cNvPr id="7" name="Picture 6" descr="kid1.png"/>
          <p:cNvPicPr>
            <a:picLocks noChangeAspect="1"/>
          </p:cNvPicPr>
          <p:nvPr/>
        </p:nvPicPr>
        <p:blipFill>
          <a:blip r:embed="rId4"/>
          <a:stretch>
            <a:fillRect/>
          </a:stretch>
        </p:blipFill>
        <p:spPr>
          <a:xfrm>
            <a:off x="-457200" y="4423908"/>
            <a:ext cx="3657600" cy="2434092"/>
          </a:xfrm>
          <a:prstGeom prst="rect">
            <a:avLst/>
          </a:prstGeom>
        </p:spPr>
      </p:pic>
      <p:sp>
        <p:nvSpPr>
          <p:cNvPr id="9"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3</a:t>
            </a:fld>
            <a:endParaRPr lang="en-US" sz="1400" dirty="0">
              <a:solidFill>
                <a:prstClr val="white"/>
              </a:solidFill>
            </a:endParaRPr>
          </a:p>
        </p:txBody>
      </p:sp>
    </p:spTree>
    <p:extLst>
      <p:ext uri="{BB962C8B-B14F-4D97-AF65-F5344CB8AC3E}">
        <p14:creationId xmlns:p14="http://schemas.microsoft.com/office/powerpoint/2010/main" val="36164892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par>
                          <p:cTn id="13" fill="hold">
                            <p:stCondLst>
                              <p:cond delay="2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2133600" cy="1143000"/>
          </a:xfrm>
        </p:spPr>
        <p:txBody>
          <a:bodyPr>
            <a:noAutofit/>
          </a:bodyPr>
          <a:lstStyle/>
          <a:p>
            <a:pPr algn="l">
              <a:lnSpc>
                <a:spcPts val="2600"/>
              </a:lnSpc>
            </a:pPr>
            <a:r>
              <a:rPr lang="en-US" sz="2800" dirty="0" smtClean="0">
                <a:solidFill>
                  <a:schemeClr val="bg1">
                    <a:lumMod val="95000"/>
                  </a:schemeClr>
                </a:solidFill>
              </a:rPr>
              <a:t>Children Exposed to Domestic Violence </a:t>
            </a:r>
            <a:br>
              <a:rPr lang="en-US" sz="2800" dirty="0" smtClean="0">
                <a:solidFill>
                  <a:schemeClr val="bg1">
                    <a:lumMod val="95000"/>
                  </a:schemeClr>
                </a:solidFill>
              </a:rPr>
            </a:br>
            <a:r>
              <a:rPr lang="en-US" sz="2800" dirty="0" smtClean="0">
                <a:solidFill>
                  <a:schemeClr val="bg1">
                    <a:lumMod val="95000"/>
                  </a:schemeClr>
                </a:solidFill>
              </a:rPr>
              <a:t>are at Significantly Higher Risk for</a:t>
            </a:r>
            <a:endParaRPr lang="en-US" sz="2600" dirty="0" smtClean="0">
              <a:solidFill>
                <a:schemeClr val="bg1">
                  <a:lumMod val="95000"/>
                </a:schemeClr>
              </a:solidFill>
            </a:endParaRPr>
          </a:p>
        </p:txBody>
      </p:sp>
      <p:sp>
        <p:nvSpPr>
          <p:cNvPr id="5" name="Content Placeholder 2"/>
          <p:cNvSpPr>
            <a:spLocks noGrp="1"/>
          </p:cNvSpPr>
          <p:nvPr>
            <p:ph idx="1"/>
          </p:nvPr>
        </p:nvSpPr>
        <p:spPr>
          <a:xfrm>
            <a:off x="2971800" y="655637"/>
            <a:ext cx="5715000" cy="4449763"/>
          </a:xfrm>
        </p:spPr>
        <p:txBody>
          <a:bodyPr>
            <a:noAutofit/>
          </a:bodyPr>
          <a:lstStyle/>
          <a:p>
            <a:pPr marL="342900" lvl="1" indent="-342900">
              <a:lnSpc>
                <a:spcPct val="80000"/>
              </a:lnSpc>
              <a:buClr>
                <a:schemeClr val="tx1">
                  <a:lumMod val="50000"/>
                  <a:lumOff val="50000"/>
                </a:schemeClr>
              </a:buClr>
              <a:buFont typeface="Arial"/>
              <a:buChar char="•"/>
            </a:pPr>
            <a:r>
              <a:rPr lang="en-US" sz="2400" dirty="0" smtClean="0">
                <a:solidFill>
                  <a:srgbClr val="254061"/>
                </a:solidFill>
              </a:rPr>
              <a:t>Posttraumatic Stress Disorder </a:t>
            </a:r>
          </a:p>
          <a:p>
            <a:pPr marL="342900" lvl="1" indent="-342900">
              <a:lnSpc>
                <a:spcPct val="90000"/>
              </a:lnSpc>
              <a:buClr>
                <a:schemeClr val="tx1">
                  <a:lumMod val="50000"/>
                  <a:lumOff val="50000"/>
                </a:schemeClr>
              </a:buClr>
              <a:buFont typeface="Arial"/>
              <a:buChar char="•"/>
            </a:pPr>
            <a:r>
              <a:rPr lang="en-US" sz="2400" dirty="0" smtClean="0">
                <a:solidFill>
                  <a:srgbClr val="254061"/>
                </a:solidFill>
              </a:rPr>
              <a:t>Depression </a:t>
            </a:r>
          </a:p>
          <a:p>
            <a:pPr marL="342900" lvl="1" indent="-342900">
              <a:lnSpc>
                <a:spcPct val="90000"/>
              </a:lnSpc>
              <a:buClr>
                <a:schemeClr val="tx1">
                  <a:lumMod val="50000"/>
                  <a:lumOff val="50000"/>
                </a:schemeClr>
              </a:buClr>
              <a:buFont typeface="Arial"/>
              <a:buChar char="•"/>
            </a:pPr>
            <a:r>
              <a:rPr lang="en-US" sz="2400" dirty="0" smtClean="0">
                <a:solidFill>
                  <a:srgbClr val="254061"/>
                </a:solidFill>
              </a:rPr>
              <a:t>Anxiety </a:t>
            </a:r>
          </a:p>
          <a:p>
            <a:pPr marL="342900" lvl="1" indent="-342900">
              <a:lnSpc>
                <a:spcPct val="90000"/>
              </a:lnSpc>
              <a:buClr>
                <a:schemeClr val="tx1">
                  <a:lumMod val="50000"/>
                  <a:lumOff val="50000"/>
                </a:schemeClr>
              </a:buClr>
              <a:buFont typeface="Arial"/>
              <a:buChar char="•"/>
            </a:pPr>
            <a:r>
              <a:rPr lang="en-US" sz="2400" dirty="0" smtClean="0">
                <a:solidFill>
                  <a:srgbClr val="254061"/>
                </a:solidFill>
              </a:rPr>
              <a:t>Developmental delays</a:t>
            </a:r>
          </a:p>
          <a:p>
            <a:pPr marL="342900" lvl="1" indent="-342900">
              <a:lnSpc>
                <a:spcPct val="90000"/>
              </a:lnSpc>
              <a:buClr>
                <a:schemeClr val="tx1">
                  <a:lumMod val="50000"/>
                  <a:lumOff val="50000"/>
                </a:schemeClr>
              </a:buClr>
              <a:buFont typeface="Arial"/>
              <a:buChar char="•"/>
            </a:pPr>
            <a:r>
              <a:rPr lang="en-US" sz="2400" dirty="0" smtClean="0">
                <a:solidFill>
                  <a:srgbClr val="254061"/>
                </a:solidFill>
              </a:rPr>
              <a:t>Aggressiveness</a:t>
            </a:r>
          </a:p>
          <a:p>
            <a:pPr lvl="1">
              <a:lnSpc>
                <a:spcPct val="90000"/>
              </a:lnSpc>
              <a:buNone/>
            </a:pPr>
            <a:endParaRPr dirty="0"/>
          </a:p>
          <a:p>
            <a:pPr lvl="1">
              <a:lnSpc>
                <a:spcPct val="90000"/>
              </a:lnSpc>
              <a:buNone/>
            </a:pPr>
            <a:endParaRPr dirty="0"/>
          </a:p>
          <a:p>
            <a:pPr marL="1263650" lvl="3" indent="-349250">
              <a:lnSpc>
                <a:spcPts val="2400"/>
              </a:lnSpc>
              <a:spcBef>
                <a:spcPts val="0"/>
              </a:spcBef>
              <a:spcAft>
                <a:spcPts val="600"/>
              </a:spcAft>
              <a:buClr>
                <a:srgbClr val="618DC3"/>
              </a:buClr>
              <a:defRPr/>
            </a:pPr>
            <a:endParaRPr sz="2400" dirty="0" smtClean="0">
              <a:solidFill>
                <a:schemeClr val="accent1">
                  <a:lumMod val="50000"/>
                </a:schemeClr>
              </a:solidFill>
            </a:endParaRPr>
          </a:p>
          <a:p>
            <a:pPr lvl="3">
              <a:lnSpc>
                <a:spcPts val="2400"/>
              </a:lnSpc>
              <a:spcBef>
                <a:spcPts val="0"/>
              </a:spcBef>
              <a:spcAft>
                <a:spcPts val="600"/>
              </a:spcAft>
              <a:defRPr/>
            </a:pPr>
            <a:endParaRPr sz="2400" dirty="0" smtClean="0">
              <a:solidFill>
                <a:schemeClr val="accent1">
                  <a:lumMod val="50000"/>
                </a:schemeClr>
              </a:solidFill>
            </a:endParaRPr>
          </a:p>
        </p:txBody>
      </p:sp>
      <p:sp>
        <p:nvSpPr>
          <p:cNvPr id="6" name="Rectangle 5"/>
          <p:cNvSpPr/>
          <p:nvPr/>
        </p:nvSpPr>
        <p:spPr>
          <a:xfrm>
            <a:off x="3448050" y="4648200"/>
            <a:ext cx="4857750" cy="760208"/>
          </a:xfrm>
          <a:prstGeom prst="rect">
            <a:avLst/>
          </a:prstGeom>
          <a:noFill/>
          <a:ln w="9525">
            <a:noFill/>
            <a:miter lim="800000"/>
            <a:headEnd/>
            <a:tailEnd/>
          </a:ln>
        </p:spPr>
        <p:txBody>
          <a:bodyPr wrap="square">
            <a:spAutoFit/>
          </a:bodyPr>
          <a:lstStyle/>
          <a:p>
            <a:pPr marL="0" lvl="1" defTabSz="457200">
              <a:lnSpc>
                <a:spcPct val="90000"/>
              </a:lnSpc>
            </a:pPr>
            <a:r>
              <a:rPr lang="en-US" sz="1200" dirty="0" smtClean="0">
                <a:solidFill>
                  <a:prstClr val="white">
                    <a:lumMod val="50000"/>
                  </a:prstClr>
                </a:solidFill>
              </a:rPr>
              <a:t>(</a:t>
            </a:r>
            <a:r>
              <a:rPr lang="en-US" sz="1200" dirty="0" err="1" smtClean="0">
                <a:solidFill>
                  <a:prstClr val="white">
                    <a:lumMod val="50000"/>
                  </a:prstClr>
                </a:solidFill>
              </a:rPr>
              <a:t>Edleson</a:t>
            </a:r>
            <a:r>
              <a:rPr lang="en-US" sz="1200" dirty="0" smtClean="0">
                <a:solidFill>
                  <a:prstClr val="white">
                    <a:lumMod val="50000"/>
                  </a:prstClr>
                </a:solidFill>
              </a:rPr>
              <a:t> J, 1999; Graham-Bermann &amp; Levendosky, 1998; Hurt et al, 2001; Lehmann, 2000; McCloskey &amp; Walker; 2000; Pfouts et al, 1982; Spaccarelli et al, 1994; Wilden et al, 1991; Wolfe et al, 2003)</a:t>
            </a:r>
          </a:p>
          <a:p>
            <a:pPr marL="0" lvl="1" defTabSz="457200">
              <a:lnSpc>
                <a:spcPct val="90000"/>
              </a:lnSpc>
            </a:pPr>
            <a:endParaRPr lang="en-US" sz="1200" dirty="0" smtClean="0">
              <a:solidFill>
                <a:prstClr val="white">
                  <a:lumMod val="50000"/>
                </a:prstClr>
              </a:solidFill>
            </a:endParaRPr>
          </a:p>
        </p:txBody>
      </p:sp>
      <p:pic>
        <p:nvPicPr>
          <p:cNvPr id="7" name="Picture 6" descr="dv344050a.jpg"/>
          <p:cNvPicPr>
            <a:picLocks noChangeAspect="1"/>
          </p:cNvPicPr>
          <p:nvPr/>
        </p:nvPicPr>
        <p:blipFill>
          <a:blip r:embed="rId4" cstate="screen"/>
          <a:srcRect/>
          <a:stretch>
            <a:fillRect/>
          </a:stretch>
        </p:blipFill>
        <p:spPr>
          <a:xfrm>
            <a:off x="413177" y="2788919"/>
            <a:ext cx="2711023" cy="384784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4</a:t>
            </a:fld>
            <a:endParaRPr lang="en-US" sz="1400" dirty="0">
              <a:solidFill>
                <a:prstClr val="white"/>
              </a:solidFill>
            </a:endParaRPr>
          </a:p>
        </p:txBody>
      </p:sp>
    </p:spTree>
    <p:extLst>
      <p:ext uri="{BB962C8B-B14F-4D97-AF65-F5344CB8AC3E}">
        <p14:creationId xmlns:p14="http://schemas.microsoft.com/office/powerpoint/2010/main" val="32741868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 y="304800"/>
            <a:ext cx="2133600" cy="1143000"/>
          </a:xfrm>
        </p:spPr>
        <p:txBody>
          <a:bodyPr>
            <a:noAutofit/>
          </a:bodyPr>
          <a:lstStyle/>
          <a:p>
            <a:pPr algn="l">
              <a:lnSpc>
                <a:spcPts val="2600"/>
              </a:lnSpc>
            </a:pPr>
            <a:r>
              <a:rPr lang="en-US" sz="2800" dirty="0" smtClean="0">
                <a:solidFill>
                  <a:schemeClr val="bg1">
                    <a:lumMod val="95000"/>
                  </a:schemeClr>
                </a:solidFill>
              </a:rPr>
              <a:t>School Health &amp; Performance</a:t>
            </a:r>
            <a:endParaRPr lang="en-US" sz="2600" dirty="0" smtClean="0">
              <a:solidFill>
                <a:schemeClr val="bg1">
                  <a:lumMod val="95000"/>
                </a:schemeClr>
              </a:solidFill>
            </a:endParaRPr>
          </a:p>
        </p:txBody>
      </p:sp>
      <p:sp>
        <p:nvSpPr>
          <p:cNvPr id="5" name="Content Placeholder 2"/>
          <p:cNvSpPr>
            <a:spLocks noGrp="1"/>
          </p:cNvSpPr>
          <p:nvPr>
            <p:ph idx="1"/>
          </p:nvPr>
        </p:nvSpPr>
        <p:spPr>
          <a:xfrm>
            <a:off x="2971800" y="533400"/>
            <a:ext cx="5715000" cy="4449763"/>
          </a:xfrm>
        </p:spPr>
        <p:txBody>
          <a:bodyPr>
            <a:noAutofit/>
          </a:bodyPr>
          <a:lstStyle/>
          <a:p>
            <a:pPr marL="0" indent="0">
              <a:lnSpc>
                <a:spcPct val="90000"/>
              </a:lnSpc>
              <a:buNone/>
            </a:pPr>
            <a:r>
              <a:rPr lang="en-US" sz="2800" dirty="0" smtClean="0">
                <a:solidFill>
                  <a:schemeClr val="accent1">
                    <a:lumMod val="50000"/>
                  </a:schemeClr>
                </a:solidFill>
              </a:rPr>
              <a:t>Childhood exposure to DV increases the likelihood of:</a:t>
            </a:r>
          </a:p>
          <a:p>
            <a:pPr marL="0" indent="0">
              <a:lnSpc>
                <a:spcPct val="90000"/>
              </a:lnSpc>
            </a:pPr>
            <a:endParaRPr lang="en-US" sz="2800" dirty="0" smtClean="0">
              <a:solidFill>
                <a:schemeClr val="accent1">
                  <a:lumMod val="50000"/>
                </a:schemeClr>
              </a:solidFill>
            </a:endParaRPr>
          </a:p>
          <a:p>
            <a:pPr marL="800100" lvl="1" indent="-342900">
              <a:lnSpc>
                <a:spcPct val="90000"/>
              </a:lnSpc>
              <a:buClr>
                <a:schemeClr val="tx1">
                  <a:lumMod val="50000"/>
                  <a:lumOff val="50000"/>
                </a:schemeClr>
              </a:buClr>
              <a:buFont typeface="Arial"/>
              <a:buChar char="•"/>
            </a:pPr>
            <a:r>
              <a:rPr lang="en-US" sz="2400" dirty="0" smtClean="0">
                <a:solidFill>
                  <a:schemeClr val="accent1">
                    <a:lumMod val="50000"/>
                  </a:schemeClr>
                </a:solidFill>
              </a:rPr>
              <a:t>More school nurse visits </a:t>
            </a:r>
          </a:p>
          <a:p>
            <a:pPr marL="800100" lvl="1" indent="-342900">
              <a:lnSpc>
                <a:spcPct val="80000"/>
              </a:lnSpc>
              <a:buClr>
                <a:schemeClr val="tx1">
                  <a:lumMod val="50000"/>
                  <a:lumOff val="50000"/>
                </a:schemeClr>
              </a:buClr>
              <a:buFont typeface="Arial"/>
              <a:buChar char="•"/>
            </a:pPr>
            <a:r>
              <a:rPr lang="en-US" sz="2400" dirty="0" smtClean="0">
                <a:solidFill>
                  <a:schemeClr val="accent1">
                    <a:lumMod val="50000"/>
                  </a:schemeClr>
                </a:solidFill>
              </a:rPr>
              <a:t>Referral to a school speech pathologist</a:t>
            </a:r>
          </a:p>
          <a:p>
            <a:pPr marL="800100" lvl="1" indent="-342900">
              <a:lnSpc>
                <a:spcPct val="80000"/>
              </a:lnSpc>
              <a:buClr>
                <a:schemeClr val="tx1">
                  <a:lumMod val="50000"/>
                  <a:lumOff val="50000"/>
                </a:schemeClr>
              </a:buClr>
              <a:buFont typeface="Arial"/>
              <a:buChar char="•"/>
            </a:pPr>
            <a:r>
              <a:rPr lang="en-US" sz="2400" dirty="0" smtClean="0">
                <a:solidFill>
                  <a:schemeClr val="accent1">
                    <a:lumMod val="50000"/>
                  </a:schemeClr>
                </a:solidFill>
              </a:rPr>
              <a:t>Frequent school absences </a:t>
            </a:r>
          </a:p>
          <a:p>
            <a:pPr marL="800100" lvl="1" indent="-342900">
              <a:lnSpc>
                <a:spcPct val="90000"/>
              </a:lnSpc>
              <a:buClr>
                <a:schemeClr val="tx1">
                  <a:lumMod val="50000"/>
                  <a:lumOff val="50000"/>
                </a:schemeClr>
              </a:buClr>
              <a:buFont typeface="Arial"/>
              <a:buChar char="•"/>
            </a:pPr>
            <a:r>
              <a:rPr lang="en-US" sz="2400" dirty="0" smtClean="0">
                <a:solidFill>
                  <a:schemeClr val="accent1">
                    <a:lumMod val="50000"/>
                  </a:schemeClr>
                </a:solidFill>
              </a:rPr>
              <a:t>Lower grade point averages </a:t>
            </a:r>
          </a:p>
          <a:p>
            <a:pPr marL="800100" lvl="1" indent="-342900">
              <a:lnSpc>
                <a:spcPct val="90000"/>
              </a:lnSpc>
              <a:buClr>
                <a:schemeClr val="tx1">
                  <a:lumMod val="50000"/>
                  <a:lumOff val="50000"/>
                </a:schemeClr>
              </a:buClr>
              <a:buFont typeface="Arial"/>
              <a:buChar char="•"/>
            </a:pPr>
            <a:r>
              <a:rPr lang="en-US" sz="2400" dirty="0" smtClean="0">
                <a:solidFill>
                  <a:schemeClr val="accent1">
                    <a:lumMod val="50000"/>
                  </a:schemeClr>
                </a:solidFill>
              </a:rPr>
              <a:t>School suspension</a:t>
            </a:r>
          </a:p>
          <a:p>
            <a:pPr lvl="1">
              <a:lnSpc>
                <a:spcPct val="90000"/>
              </a:lnSpc>
              <a:buNone/>
            </a:pPr>
            <a:endParaRPr dirty="0"/>
          </a:p>
          <a:p>
            <a:pPr lvl="1">
              <a:lnSpc>
                <a:spcPct val="90000"/>
              </a:lnSpc>
              <a:buNone/>
            </a:pPr>
            <a:endParaRPr dirty="0"/>
          </a:p>
          <a:p>
            <a:pPr marL="1263650" lvl="3" indent="-349250">
              <a:lnSpc>
                <a:spcPts val="2400"/>
              </a:lnSpc>
              <a:spcBef>
                <a:spcPts val="0"/>
              </a:spcBef>
              <a:spcAft>
                <a:spcPts val="600"/>
              </a:spcAft>
              <a:buClr>
                <a:srgbClr val="618DC3"/>
              </a:buClr>
              <a:defRPr/>
            </a:pPr>
            <a:endParaRPr sz="2800" dirty="0" smtClean="0">
              <a:solidFill>
                <a:schemeClr val="accent1">
                  <a:lumMod val="50000"/>
                </a:schemeClr>
              </a:solidFill>
            </a:endParaRPr>
          </a:p>
          <a:p>
            <a:pPr lvl="3">
              <a:lnSpc>
                <a:spcPts val="2400"/>
              </a:lnSpc>
              <a:spcBef>
                <a:spcPts val="0"/>
              </a:spcBef>
              <a:spcAft>
                <a:spcPts val="600"/>
              </a:spcAft>
              <a:defRPr/>
            </a:pPr>
            <a:endParaRPr sz="2800" dirty="0" smtClean="0">
              <a:solidFill>
                <a:schemeClr val="accent1">
                  <a:lumMod val="50000"/>
                </a:schemeClr>
              </a:solidFill>
            </a:endParaRPr>
          </a:p>
        </p:txBody>
      </p:sp>
      <p:sp>
        <p:nvSpPr>
          <p:cNvPr id="6" name="Text Box 4"/>
          <p:cNvSpPr txBox="1">
            <a:spLocks noChangeArrowheads="1"/>
          </p:cNvSpPr>
          <p:nvPr/>
        </p:nvSpPr>
        <p:spPr bwMode="auto">
          <a:xfrm>
            <a:off x="3352800" y="5234666"/>
            <a:ext cx="3143609" cy="318036"/>
          </a:xfrm>
          <a:prstGeom prst="rect">
            <a:avLst/>
          </a:prstGeom>
          <a:noFill/>
          <a:ln w="9525">
            <a:noFill/>
            <a:miter lim="800000"/>
            <a:headEnd/>
            <a:tailEnd/>
          </a:ln>
        </p:spPr>
        <p:txBody>
          <a:bodyPr wrap="none">
            <a:spAutoFit/>
          </a:bodyPr>
          <a:lstStyle/>
          <a:p>
            <a:pPr marL="0" lvl="1" defTabSz="457200">
              <a:lnSpc>
                <a:spcPct val="90000"/>
              </a:lnSpc>
              <a:spcBef>
                <a:spcPct val="20000"/>
              </a:spcBef>
            </a:pPr>
            <a:r>
              <a:rPr lang="en-US" sz="1600" dirty="0" smtClean="0">
                <a:solidFill>
                  <a:prstClr val="white">
                    <a:lumMod val="50000"/>
                  </a:prstClr>
                </a:solidFill>
              </a:rPr>
              <a:t>(Hurt </a:t>
            </a:r>
            <a:r>
              <a:rPr lang="en-US" sz="1600" dirty="0">
                <a:solidFill>
                  <a:prstClr val="white">
                    <a:lumMod val="50000"/>
                  </a:prstClr>
                </a:solidFill>
              </a:rPr>
              <a:t>et al</a:t>
            </a:r>
            <a:r>
              <a:rPr lang="en-US" sz="1600" dirty="0" smtClean="0">
                <a:solidFill>
                  <a:prstClr val="white">
                    <a:lumMod val="50000"/>
                  </a:prstClr>
                </a:solidFill>
              </a:rPr>
              <a:t>, 2001</a:t>
            </a:r>
            <a:r>
              <a:rPr lang="en-US" sz="1600" dirty="0">
                <a:solidFill>
                  <a:prstClr val="white">
                    <a:lumMod val="50000"/>
                  </a:prstClr>
                </a:solidFill>
              </a:rPr>
              <a:t>, Kernic et al, </a:t>
            </a:r>
            <a:r>
              <a:rPr lang="en-US" sz="1600" dirty="0" smtClean="0">
                <a:solidFill>
                  <a:prstClr val="white">
                    <a:lumMod val="50000"/>
                  </a:prstClr>
                </a:solidFill>
              </a:rPr>
              <a:t>2002)</a:t>
            </a:r>
            <a:endParaRPr lang="en-US" sz="1600" dirty="0">
              <a:solidFill>
                <a:prstClr val="white">
                  <a:lumMod val="50000"/>
                </a:prstClr>
              </a:solidFill>
            </a:endParaRPr>
          </a:p>
        </p:txBody>
      </p:sp>
      <p:pic>
        <p:nvPicPr>
          <p:cNvPr id="7" name="Picture 6" descr="school-supplies.png"/>
          <p:cNvPicPr>
            <a:picLocks noChangeAspect="1"/>
          </p:cNvPicPr>
          <p:nvPr/>
        </p:nvPicPr>
        <p:blipFill>
          <a:blip r:embed="rId4"/>
          <a:stretch>
            <a:fillRect/>
          </a:stretch>
        </p:blipFill>
        <p:spPr>
          <a:xfrm>
            <a:off x="-228600" y="2559706"/>
            <a:ext cx="4191000" cy="3193394"/>
          </a:xfrm>
          <a:prstGeom prst="rect">
            <a:avLst/>
          </a:prstGeom>
        </p:spPr>
      </p:pic>
      <p:sp>
        <p:nvSpPr>
          <p:cNvPr id="9"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5</a:t>
            </a:fld>
            <a:endParaRPr lang="en-US" sz="1400" dirty="0">
              <a:solidFill>
                <a:prstClr val="white"/>
              </a:solidFill>
            </a:endParaRPr>
          </a:p>
        </p:txBody>
      </p:sp>
    </p:spTree>
    <p:extLst>
      <p:ext uri="{BB962C8B-B14F-4D97-AF65-F5344CB8AC3E}">
        <p14:creationId xmlns:p14="http://schemas.microsoft.com/office/powerpoint/2010/main" val="5979188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par>
                          <p:cTn id="13" fill="hold">
                            <p:stCondLst>
                              <p:cond delay="2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04800" y="609600"/>
            <a:ext cx="2133600" cy="1143000"/>
          </a:xfrm>
        </p:spPr>
        <p:txBody>
          <a:bodyPr>
            <a:noAutofit/>
          </a:bodyPr>
          <a:lstStyle/>
          <a:p>
            <a:pPr algn="l">
              <a:lnSpc>
                <a:spcPts val="2600"/>
              </a:lnSpc>
            </a:pPr>
            <a:endParaRPr lang="en-US" sz="2600" dirty="0" smtClean="0">
              <a:solidFill>
                <a:schemeClr val="bg1"/>
              </a:solidFill>
            </a:endParaRPr>
          </a:p>
        </p:txBody>
      </p:sp>
      <p:sp>
        <p:nvSpPr>
          <p:cNvPr id="5" name="Content Placeholder 2"/>
          <p:cNvSpPr>
            <a:spLocks noGrp="1"/>
          </p:cNvSpPr>
          <p:nvPr>
            <p:ph idx="1"/>
          </p:nvPr>
        </p:nvSpPr>
        <p:spPr>
          <a:xfrm>
            <a:off x="3200400" y="1189037"/>
            <a:ext cx="5715000" cy="4449763"/>
          </a:xfrm>
        </p:spPr>
        <p:txBody>
          <a:bodyPr>
            <a:noAutofit/>
          </a:bodyPr>
          <a:lstStyle/>
          <a:p>
            <a:pPr marL="0" indent="0">
              <a:lnSpc>
                <a:spcPts val="3200"/>
              </a:lnSpc>
              <a:buNone/>
            </a:pPr>
            <a:r>
              <a:rPr dirty="0" smtClean="0">
                <a:solidFill>
                  <a:srgbClr val="FF842B"/>
                </a:solidFill>
                <a:latin typeface="Arial Black"/>
                <a:cs typeface="Arial Black"/>
              </a:rPr>
              <a:t>W</a:t>
            </a:r>
            <a:r>
              <a:rPr lang="en-US" dirty="0" smtClean="0">
                <a:solidFill>
                  <a:srgbClr val="FF842B"/>
                </a:solidFill>
                <a:latin typeface="Arial Black"/>
                <a:cs typeface="Arial Black"/>
              </a:rPr>
              <a:t>hat are some strategies you can offer to a mother to help her children when they have been exposed to domestic violence? </a:t>
            </a:r>
          </a:p>
          <a:p>
            <a:pPr>
              <a:lnSpc>
                <a:spcPts val="3200"/>
              </a:lnSpc>
              <a:buNone/>
            </a:pPr>
            <a:endParaRPr lang="en-US" dirty="0" smtClean="0">
              <a:solidFill>
                <a:srgbClr val="FF842B"/>
              </a:solidFill>
              <a:latin typeface="Arial Black"/>
              <a:cs typeface="Arial Black"/>
            </a:endParaRPr>
          </a:p>
          <a:p>
            <a:pPr marL="1263650" lvl="3" indent="-349250">
              <a:lnSpc>
                <a:spcPts val="2400"/>
              </a:lnSpc>
              <a:spcBef>
                <a:spcPts val="0"/>
              </a:spcBef>
              <a:spcAft>
                <a:spcPts val="600"/>
              </a:spcAft>
              <a:buClr>
                <a:srgbClr val="618DC3"/>
              </a:buClr>
              <a:defRPr/>
            </a:pPr>
            <a:endParaRPr sz="2400" dirty="0" smtClean="0">
              <a:solidFill>
                <a:schemeClr val="accent1">
                  <a:lumMod val="50000"/>
                </a:schemeClr>
              </a:solidFill>
            </a:endParaRPr>
          </a:p>
          <a:p>
            <a:pPr lvl="3">
              <a:lnSpc>
                <a:spcPts val="2400"/>
              </a:lnSpc>
              <a:spcBef>
                <a:spcPts val="0"/>
              </a:spcBef>
              <a:spcAft>
                <a:spcPts val="600"/>
              </a:spcAft>
              <a:defRPr/>
            </a:pPr>
            <a:endParaRPr sz="2400" dirty="0" smtClean="0">
              <a:solidFill>
                <a:schemeClr val="accent1">
                  <a:lumMod val="50000"/>
                </a:schemeClr>
              </a:solidFill>
            </a:endParaRPr>
          </a:p>
        </p:txBody>
      </p:sp>
      <p:pic>
        <p:nvPicPr>
          <p:cNvPr id="6" name="Picture 5" descr="group-discussion.jpg"/>
          <p:cNvPicPr>
            <a:picLocks noChangeAspect="1"/>
          </p:cNvPicPr>
          <p:nvPr/>
        </p:nvPicPr>
        <p:blipFill>
          <a:blip r:embed="rId4"/>
          <a:stretch>
            <a:fillRect/>
          </a:stretch>
        </p:blipFill>
        <p:spPr>
          <a:xfrm>
            <a:off x="304800" y="1828800"/>
            <a:ext cx="2743200" cy="41099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6</a:t>
            </a:fld>
            <a:endParaRPr lang="en-US" sz="1400" dirty="0">
              <a:solidFill>
                <a:prstClr val="white"/>
              </a:solidFill>
            </a:endParaRPr>
          </a:p>
        </p:txBody>
      </p:sp>
    </p:spTree>
    <p:extLst>
      <p:ext uri="{BB962C8B-B14F-4D97-AF65-F5344CB8AC3E}">
        <p14:creationId xmlns:p14="http://schemas.microsoft.com/office/powerpoint/2010/main" val="14627791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92background.jpg"/>
          <p:cNvPicPr>
            <a:picLocks noChangeAspect="1"/>
          </p:cNvPicPr>
          <p:nvPr/>
        </p:nvPicPr>
        <p:blipFill>
          <a:blip r:embed="rId3"/>
          <a:stretch>
            <a:fillRect/>
          </a:stretch>
        </p:blipFill>
        <p:spPr>
          <a:xfrm>
            <a:off x="-50150" y="0"/>
            <a:ext cx="9194150" cy="6858000"/>
          </a:xfrm>
          <a:prstGeom prst="rect">
            <a:avLst/>
          </a:prstGeom>
        </p:spPr>
      </p:pic>
      <p:sp>
        <p:nvSpPr>
          <p:cNvPr id="6" name="Rectangle 5"/>
          <p:cNvSpPr/>
          <p:nvPr/>
        </p:nvSpPr>
        <p:spPr>
          <a:xfrm>
            <a:off x="5562600" y="228600"/>
            <a:ext cx="3124200" cy="5078314"/>
          </a:xfrm>
          <a:prstGeom prst="rect">
            <a:avLst/>
          </a:prstGeom>
        </p:spPr>
        <p:txBody>
          <a:bodyPr wrap="square">
            <a:spAutoFit/>
          </a:bodyPr>
          <a:lstStyle/>
          <a:p>
            <a:pPr defTabSz="457200"/>
            <a:r>
              <a:rPr lang="en-US" sz="3600" dirty="0" smtClean="0">
                <a:solidFill>
                  <a:prstClr val="white"/>
                </a:solidFill>
                <a:effectLst>
                  <a:outerShdw blurRad="50800" dist="38100" dir="2700000" algn="tl" rotWithShape="0">
                    <a:srgbClr val="000000">
                      <a:alpha val="43000"/>
                    </a:srgbClr>
                  </a:outerShdw>
                </a:effectLst>
              </a:rPr>
              <a:t>Impact of  Domestic Violence on Mothering: </a:t>
            </a:r>
          </a:p>
          <a:p>
            <a:pPr defTabSz="457200"/>
            <a:r>
              <a:rPr lang="en-US" sz="3600" dirty="0" smtClean="0">
                <a:solidFill>
                  <a:srgbClr val="FF8000"/>
                </a:solidFill>
                <a:effectLst>
                  <a:outerShdw blurRad="50800" dist="38100" dir="2700000" algn="tl" rotWithShape="0">
                    <a:srgbClr val="000000">
                      <a:alpha val="43000"/>
                    </a:srgbClr>
                  </a:outerShdw>
                </a:effectLst>
              </a:rPr>
              <a:t>Helping Moms Promote Resiliency for Children </a:t>
            </a:r>
            <a:r>
              <a:rPr lang="en-US" sz="3600" dirty="0" smtClean="0">
                <a:solidFill>
                  <a:srgbClr val="4F81BD">
                    <a:lumMod val="50000"/>
                  </a:srgbClr>
                </a:solidFill>
                <a:effectLst>
                  <a:outerShdw blurRad="50800" dist="38100" dir="2700000" algn="tl" rotWithShape="0">
                    <a:srgbClr val="000000">
                      <a:alpha val="43000"/>
                    </a:srgbClr>
                  </a:outerShdw>
                </a:effectLst>
              </a:rPr>
              <a:t/>
            </a:r>
            <a:br>
              <a:rPr lang="en-US" sz="3600" dirty="0" smtClean="0">
                <a:solidFill>
                  <a:srgbClr val="4F81BD">
                    <a:lumMod val="50000"/>
                  </a:srgbClr>
                </a:solidFill>
                <a:effectLst>
                  <a:outerShdw blurRad="50800" dist="38100" dir="2700000" algn="tl" rotWithShape="0">
                    <a:srgbClr val="000000">
                      <a:alpha val="43000"/>
                    </a:srgbClr>
                  </a:outerShdw>
                </a:effectLst>
              </a:rPr>
            </a:br>
            <a:endParaRPr lang="en-US" sz="3600" dirty="0">
              <a:solidFill>
                <a:srgbClr val="4F81BD">
                  <a:lumMod val="50000"/>
                </a:srgbClr>
              </a:solidFill>
              <a:effectLst>
                <a:outerShdw blurRad="50800" dist="38100" dir="2700000" algn="tl" rotWithShape="0">
                  <a:srgbClr val="000000">
                    <a:alpha val="43000"/>
                  </a:srgbClr>
                </a:outerShdw>
              </a:effectLst>
            </a:endParaRPr>
          </a:p>
        </p:txBody>
      </p:sp>
      <p:sp>
        <p:nvSpPr>
          <p:cNvPr id="5" name="Title 1"/>
          <p:cNvSpPr txBox="1">
            <a:spLocks/>
          </p:cNvSpPr>
          <p:nvPr/>
        </p:nvSpPr>
        <p:spPr>
          <a:xfrm>
            <a:off x="762000" y="6203172"/>
            <a:ext cx="5943600" cy="571500"/>
          </a:xfrm>
          <a:prstGeom prst="rect">
            <a:avLst/>
          </a:prstGeom>
        </p:spPr>
        <p:txBody>
          <a:bodyPr>
            <a:noAutofit/>
          </a:bodyPr>
          <a:lstStyle/>
          <a:p>
            <a:pPr defTabSz="457200">
              <a:spcBef>
                <a:spcPct val="0"/>
              </a:spcBef>
              <a:defRPr/>
            </a:pPr>
            <a:endParaRPr lang="en-US" sz="3200" dirty="0">
              <a:solidFill>
                <a:prstClr val="white"/>
              </a:solidFill>
              <a:latin typeface="Arial Black"/>
              <a:ea typeface="+mj-ea"/>
              <a:cs typeface="+mj-cs"/>
            </a:endParaRPr>
          </a:p>
        </p:txBody>
      </p:sp>
      <p:sp>
        <p:nvSpPr>
          <p:cNvPr id="7"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7</a:t>
            </a:fld>
            <a:endParaRPr lang="en-US" sz="1400" dirty="0">
              <a:solidFill>
                <a:prstClr val="white"/>
              </a:solidFill>
            </a:endParaRPr>
          </a:p>
        </p:txBody>
      </p:sp>
    </p:spTree>
    <p:extLst>
      <p:ext uri="{BB962C8B-B14F-4D97-AF65-F5344CB8AC3E}">
        <p14:creationId xmlns:p14="http://schemas.microsoft.com/office/powerpoint/2010/main" val="298944765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3276600" y="762000"/>
            <a:ext cx="5715000" cy="4449763"/>
          </a:xfrm>
        </p:spPr>
        <p:txBody>
          <a:bodyPr>
            <a:noAutofit/>
          </a:bodyPr>
          <a:lstStyle/>
          <a:p>
            <a:pPr>
              <a:lnSpc>
                <a:spcPts val="3200"/>
              </a:lnSpc>
              <a:buNone/>
            </a:pPr>
            <a:r>
              <a:rPr lang="en-US" dirty="0" smtClean="0">
                <a:solidFill>
                  <a:schemeClr val="tx1">
                    <a:lumMod val="50000"/>
                    <a:lumOff val="50000"/>
                  </a:schemeClr>
                </a:solidFill>
              </a:rPr>
              <a:t>Mothers who experience </a:t>
            </a:r>
          </a:p>
          <a:p>
            <a:pPr>
              <a:lnSpc>
                <a:spcPts val="3200"/>
              </a:lnSpc>
              <a:buNone/>
            </a:pPr>
            <a:r>
              <a:rPr lang="en-US" dirty="0" smtClean="0">
                <a:solidFill>
                  <a:schemeClr val="tx1">
                    <a:lumMod val="50000"/>
                    <a:lumOff val="50000"/>
                  </a:schemeClr>
                </a:solidFill>
              </a:rPr>
              <a:t>domestic violence around the </a:t>
            </a:r>
          </a:p>
          <a:p>
            <a:pPr>
              <a:lnSpc>
                <a:spcPts val="3200"/>
              </a:lnSpc>
              <a:buNone/>
            </a:pPr>
            <a:r>
              <a:rPr lang="en-US" dirty="0" smtClean="0">
                <a:solidFill>
                  <a:schemeClr val="tx1">
                    <a:lumMod val="50000"/>
                    <a:lumOff val="50000"/>
                  </a:schemeClr>
                </a:solidFill>
              </a:rPr>
              <a:t>time of pregnancy have </a:t>
            </a:r>
            <a:r>
              <a:rPr lang="en-US" dirty="0" smtClean="0">
                <a:solidFill>
                  <a:srgbClr val="FF842B"/>
                </a:solidFill>
                <a:latin typeface="Arial Black"/>
                <a:cs typeface="Arial Black"/>
              </a:rPr>
              <a:t>lower </a:t>
            </a:r>
          </a:p>
          <a:p>
            <a:pPr>
              <a:lnSpc>
                <a:spcPts val="3200"/>
              </a:lnSpc>
              <a:buNone/>
            </a:pPr>
            <a:r>
              <a:rPr lang="en-US" dirty="0" smtClean="0">
                <a:solidFill>
                  <a:srgbClr val="FF842B"/>
                </a:solidFill>
                <a:latin typeface="Arial Black"/>
                <a:cs typeface="Arial Black"/>
              </a:rPr>
              <a:t>maternal attachment</a:t>
            </a:r>
          </a:p>
          <a:p>
            <a:pPr>
              <a:lnSpc>
                <a:spcPts val="3200"/>
              </a:lnSpc>
              <a:buNone/>
            </a:pPr>
            <a:r>
              <a:rPr lang="en-US" dirty="0" smtClean="0">
                <a:solidFill>
                  <a:schemeClr val="tx1">
                    <a:lumMod val="50000"/>
                    <a:lumOff val="50000"/>
                  </a:schemeClr>
                </a:solidFill>
              </a:rPr>
              <a:t>with their infants</a:t>
            </a:r>
          </a:p>
        </p:txBody>
      </p:sp>
      <p:sp>
        <p:nvSpPr>
          <p:cNvPr id="5" name="Text Box 6"/>
          <p:cNvSpPr txBox="1">
            <a:spLocks noChangeArrowheads="1"/>
          </p:cNvSpPr>
          <p:nvPr/>
        </p:nvSpPr>
        <p:spPr bwMode="auto">
          <a:xfrm>
            <a:off x="1600200" y="5867400"/>
            <a:ext cx="2317461" cy="338554"/>
          </a:xfrm>
          <a:prstGeom prst="rect">
            <a:avLst/>
          </a:prstGeom>
          <a:noFill/>
          <a:ln w="9525">
            <a:noFill/>
            <a:miter lim="800000"/>
            <a:headEnd/>
            <a:tailEnd/>
          </a:ln>
        </p:spPr>
        <p:txBody>
          <a:bodyPr wrap="none">
            <a:spAutoFit/>
          </a:bodyPr>
          <a:lstStyle/>
          <a:p>
            <a:pPr defTabSz="457200"/>
            <a:r>
              <a:rPr lang="en-US" sz="1600" dirty="0" smtClean="0">
                <a:solidFill>
                  <a:prstClr val="white">
                    <a:lumMod val="50000"/>
                  </a:prstClr>
                </a:solidFill>
              </a:rPr>
              <a:t>(</a:t>
            </a:r>
            <a:r>
              <a:rPr lang="en-US" sz="1600" dirty="0" err="1" smtClean="0">
                <a:solidFill>
                  <a:prstClr val="white">
                    <a:lumMod val="50000"/>
                  </a:prstClr>
                </a:solidFill>
              </a:rPr>
              <a:t>Quinlivan</a:t>
            </a:r>
            <a:r>
              <a:rPr lang="en-US" sz="1600" dirty="0" smtClean="0">
                <a:solidFill>
                  <a:prstClr val="white">
                    <a:lumMod val="50000"/>
                  </a:prstClr>
                </a:solidFill>
              </a:rPr>
              <a:t> </a:t>
            </a:r>
            <a:r>
              <a:rPr lang="en-US" sz="1600" dirty="0">
                <a:solidFill>
                  <a:prstClr val="white">
                    <a:lumMod val="50000"/>
                  </a:prstClr>
                </a:solidFill>
              </a:rPr>
              <a:t>&amp; Evans, </a:t>
            </a:r>
            <a:r>
              <a:rPr lang="en-US" sz="1600" dirty="0" smtClean="0">
                <a:solidFill>
                  <a:prstClr val="white">
                    <a:lumMod val="50000"/>
                  </a:prstClr>
                </a:solidFill>
              </a:rPr>
              <a:t>2005)</a:t>
            </a:r>
            <a:endParaRPr lang="en-US" sz="1600" dirty="0">
              <a:solidFill>
                <a:prstClr val="white">
                  <a:lumMod val="50000"/>
                </a:prstClr>
              </a:solidFill>
            </a:endParaRPr>
          </a:p>
        </p:txBody>
      </p:sp>
      <p:pic>
        <p:nvPicPr>
          <p:cNvPr id="7" name="Picture 6" descr="repl.6.jpg"/>
          <p:cNvPicPr>
            <a:picLocks noChangeAspect="1"/>
          </p:cNvPicPr>
          <p:nvPr/>
        </p:nvPicPr>
        <p:blipFill>
          <a:blip r:embed="rId4"/>
          <a:stretch>
            <a:fillRect/>
          </a:stretch>
        </p:blipFill>
        <p:spPr>
          <a:xfrm>
            <a:off x="455827" y="3048000"/>
            <a:ext cx="4347748" cy="2895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8</a:t>
            </a:fld>
            <a:endParaRPr lang="en-US" sz="1400" dirty="0">
              <a:solidFill>
                <a:prstClr val="white"/>
              </a:solidFill>
            </a:endParaRPr>
          </a:p>
        </p:txBody>
      </p:sp>
    </p:spTree>
    <p:extLst>
      <p:ext uri="{BB962C8B-B14F-4D97-AF65-F5344CB8AC3E}">
        <p14:creationId xmlns:p14="http://schemas.microsoft.com/office/powerpoint/2010/main" val="8588819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81000" y="152400"/>
            <a:ext cx="2133600" cy="1143000"/>
          </a:xfrm>
        </p:spPr>
        <p:txBody>
          <a:bodyPr>
            <a:noAutofit/>
          </a:bodyPr>
          <a:lstStyle/>
          <a:p>
            <a:pPr algn="l">
              <a:lnSpc>
                <a:spcPts val="2600"/>
              </a:lnSpc>
            </a:pPr>
            <a:r>
              <a:rPr lang="en-US" sz="2800" dirty="0" smtClean="0">
                <a:solidFill>
                  <a:schemeClr val="bg1">
                    <a:lumMod val="95000"/>
                  </a:schemeClr>
                </a:solidFill>
              </a:rPr>
              <a:t>Domestic Violence (DV) and Parenting Skills</a:t>
            </a:r>
            <a:endParaRPr lang="en-US" sz="2600" dirty="0" smtClean="0">
              <a:solidFill>
                <a:schemeClr val="bg1">
                  <a:lumMod val="95000"/>
                </a:schemeClr>
              </a:solidFill>
            </a:endParaRPr>
          </a:p>
        </p:txBody>
      </p:sp>
      <p:sp>
        <p:nvSpPr>
          <p:cNvPr id="5" name="Content Placeholder 2"/>
          <p:cNvSpPr>
            <a:spLocks noGrp="1"/>
          </p:cNvSpPr>
          <p:nvPr>
            <p:ph idx="1"/>
          </p:nvPr>
        </p:nvSpPr>
        <p:spPr>
          <a:xfrm>
            <a:off x="2819400" y="609600"/>
            <a:ext cx="5943600" cy="5181600"/>
          </a:xfrm>
        </p:spPr>
        <p:txBody>
          <a:bodyPr wrap="square">
            <a:noAutofit/>
          </a:bodyPr>
          <a:lstStyle/>
          <a:p>
            <a:pPr>
              <a:lnSpc>
                <a:spcPts val="3200"/>
              </a:lnSpc>
              <a:spcAft>
                <a:spcPct val="25000"/>
              </a:spcAft>
              <a:buClr>
                <a:schemeClr val="tx1">
                  <a:lumMod val="50000"/>
                  <a:lumOff val="50000"/>
                </a:schemeClr>
              </a:buClr>
            </a:pPr>
            <a:r>
              <a:rPr lang="en-US" dirty="0" smtClean="0">
                <a:solidFill>
                  <a:schemeClr val="accent1">
                    <a:lumMod val="50000"/>
                  </a:schemeClr>
                </a:solidFill>
              </a:rPr>
              <a:t>Mothers who experienced DV were more likely to have maternal depressive symptoms and report harsher parenting</a:t>
            </a:r>
          </a:p>
          <a:p>
            <a:pPr>
              <a:lnSpc>
                <a:spcPts val="3200"/>
              </a:lnSpc>
              <a:spcAft>
                <a:spcPct val="25000"/>
              </a:spcAft>
              <a:buClr>
                <a:schemeClr val="tx1">
                  <a:lumMod val="50000"/>
                  <a:lumOff val="50000"/>
                </a:schemeClr>
              </a:buClr>
            </a:pPr>
            <a:r>
              <a:rPr lang="en-US" dirty="0" smtClean="0">
                <a:solidFill>
                  <a:schemeClr val="accent1">
                    <a:lumMod val="50000"/>
                  </a:schemeClr>
                </a:solidFill>
              </a:rPr>
              <a:t>Mothers’ depression and harsh parenting were directly associated with children’s behavioral problems</a:t>
            </a:r>
          </a:p>
          <a:p>
            <a:pPr>
              <a:lnSpc>
                <a:spcPts val="3200"/>
              </a:lnSpc>
              <a:buClr>
                <a:schemeClr val="tx1">
                  <a:lumMod val="50000"/>
                  <a:lumOff val="50000"/>
                </a:schemeClr>
              </a:buClr>
              <a:buFont typeface="Lucida Grande"/>
              <a:buChar char="&gt;"/>
            </a:pPr>
            <a:endParaRPr lang="en-US" dirty="0" smtClean="0">
              <a:solidFill>
                <a:schemeClr val="accent1">
                  <a:lumMod val="50000"/>
                </a:schemeClr>
              </a:solidFill>
            </a:endParaRPr>
          </a:p>
          <a:p>
            <a:pPr marL="1263650" lvl="3" indent="-349250">
              <a:lnSpc>
                <a:spcPts val="3200"/>
              </a:lnSpc>
              <a:spcBef>
                <a:spcPts val="0"/>
              </a:spcBef>
              <a:spcAft>
                <a:spcPts val="600"/>
              </a:spcAft>
              <a:buClr>
                <a:schemeClr val="tx1">
                  <a:lumMod val="50000"/>
                  <a:lumOff val="50000"/>
                </a:schemeClr>
              </a:buClr>
              <a:buFont typeface="Lucida Grande"/>
              <a:buChar char="&gt;"/>
              <a:defRPr/>
            </a:pPr>
            <a:endParaRPr sz="3200" dirty="0" smtClean="0">
              <a:solidFill>
                <a:schemeClr val="accent1">
                  <a:lumMod val="50000"/>
                </a:schemeClr>
              </a:solidFill>
            </a:endParaRPr>
          </a:p>
          <a:p>
            <a:pPr lvl="3">
              <a:lnSpc>
                <a:spcPts val="3200"/>
              </a:lnSpc>
              <a:spcBef>
                <a:spcPts val="0"/>
              </a:spcBef>
              <a:spcAft>
                <a:spcPts val="600"/>
              </a:spcAft>
              <a:buClr>
                <a:schemeClr val="tx1">
                  <a:lumMod val="50000"/>
                  <a:lumOff val="50000"/>
                </a:schemeClr>
              </a:buClr>
              <a:buFont typeface="Lucida Grande"/>
              <a:buChar char="&gt;"/>
              <a:defRPr/>
            </a:pPr>
            <a:endParaRPr sz="3200" dirty="0" smtClean="0">
              <a:solidFill>
                <a:schemeClr val="accent1">
                  <a:lumMod val="50000"/>
                </a:schemeClr>
              </a:solidFill>
            </a:endParaRPr>
          </a:p>
        </p:txBody>
      </p:sp>
      <p:sp>
        <p:nvSpPr>
          <p:cNvPr id="6" name="Text Box 5"/>
          <p:cNvSpPr txBox="1">
            <a:spLocks noChangeArrowheads="1"/>
          </p:cNvSpPr>
          <p:nvPr/>
        </p:nvSpPr>
        <p:spPr bwMode="auto">
          <a:xfrm>
            <a:off x="5334000" y="4953000"/>
            <a:ext cx="2029221" cy="338554"/>
          </a:xfrm>
          <a:prstGeom prst="rect">
            <a:avLst/>
          </a:prstGeom>
          <a:noFill/>
          <a:ln w="9525">
            <a:noFill/>
            <a:miter lim="800000"/>
            <a:headEnd/>
            <a:tailEnd/>
          </a:ln>
        </p:spPr>
        <p:txBody>
          <a:bodyPr wrap="none">
            <a:spAutoFit/>
          </a:bodyPr>
          <a:lstStyle/>
          <a:p>
            <a:pPr defTabSz="457200"/>
            <a:r>
              <a:rPr lang="en-US" sz="1600" dirty="0" smtClean="0">
                <a:solidFill>
                  <a:prstClr val="white">
                    <a:lumMod val="50000"/>
                  </a:prstClr>
                </a:solidFill>
                <a:latin typeface="Corbel" pitchFamily="34" charset="0"/>
              </a:rPr>
              <a:t>(</a:t>
            </a:r>
            <a:r>
              <a:rPr lang="en-US" sz="1600" dirty="0" err="1" smtClean="0">
                <a:solidFill>
                  <a:prstClr val="white">
                    <a:lumMod val="50000"/>
                  </a:prstClr>
                </a:solidFill>
                <a:latin typeface="Corbel" pitchFamily="34" charset="0"/>
              </a:rPr>
              <a:t>Dubowitz</a:t>
            </a:r>
            <a:r>
              <a:rPr lang="en-US" sz="1600" dirty="0" smtClean="0">
                <a:solidFill>
                  <a:prstClr val="white">
                    <a:lumMod val="50000"/>
                  </a:prstClr>
                </a:solidFill>
                <a:latin typeface="Corbel" pitchFamily="34" charset="0"/>
              </a:rPr>
              <a:t> </a:t>
            </a:r>
            <a:r>
              <a:rPr lang="en-US" sz="1600" dirty="0">
                <a:solidFill>
                  <a:prstClr val="white">
                    <a:lumMod val="50000"/>
                  </a:prstClr>
                </a:solidFill>
                <a:latin typeface="Corbel" pitchFamily="34" charset="0"/>
              </a:rPr>
              <a:t>et al, </a:t>
            </a:r>
            <a:r>
              <a:rPr lang="en-US" sz="1600" dirty="0" smtClean="0">
                <a:solidFill>
                  <a:prstClr val="white">
                    <a:lumMod val="50000"/>
                  </a:prstClr>
                </a:solidFill>
                <a:latin typeface="Corbel" pitchFamily="34" charset="0"/>
              </a:rPr>
              <a:t>2001)</a:t>
            </a:r>
            <a:endParaRPr lang="en-US" sz="1600" dirty="0">
              <a:solidFill>
                <a:prstClr val="white">
                  <a:lumMod val="50000"/>
                </a:prstClr>
              </a:solidFill>
              <a:latin typeface="Corbel" pitchFamily="34" charset="0"/>
            </a:endParaRPr>
          </a:p>
        </p:txBody>
      </p:sp>
      <p:pic>
        <p:nvPicPr>
          <p:cNvPr id="9" name="Picture 8" descr="iStock_000010656480Medium.jpg"/>
          <p:cNvPicPr>
            <a:picLocks noChangeAspect="1"/>
          </p:cNvPicPr>
          <p:nvPr/>
        </p:nvPicPr>
        <p:blipFill>
          <a:blip r:embed="rId4"/>
          <a:stretch>
            <a:fillRect/>
          </a:stretch>
        </p:blipFill>
        <p:spPr>
          <a:xfrm>
            <a:off x="668655" y="4398914"/>
            <a:ext cx="3691890" cy="245908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Slide Number Placeholder 5"/>
          <p:cNvSpPr>
            <a:spLocks noGrp="1"/>
          </p:cNvSpPr>
          <p:nvPr>
            <p:ph type="sldNum" sz="quarter" idx="4294967295"/>
          </p:nvPr>
        </p:nvSpPr>
        <p:spPr>
          <a:xfrm>
            <a:off x="174810" y="6356350"/>
            <a:ext cx="672352" cy="365125"/>
          </a:xfrm>
          <a:prstGeom prst="rect">
            <a:avLst/>
          </a:prstGeom>
        </p:spPr>
        <p:txBody>
          <a:bodyPr/>
          <a:lstStyle>
            <a:lvl1pPr algn="l">
              <a:defRPr sz="1200">
                <a:solidFill>
                  <a:schemeClr val="bg1"/>
                </a:solidFill>
                <a:latin typeface="Corbel" pitchFamily="34" charset="0"/>
              </a:defRPr>
            </a:lvl1pPr>
          </a:lstStyle>
          <a:p>
            <a:fld id="{613E5318-4FDE-40D4-BCFA-37845E2EF849}" type="slidenum">
              <a:rPr lang="en-US" sz="1400" smtClean="0">
                <a:solidFill>
                  <a:prstClr val="white"/>
                </a:solidFill>
              </a:rPr>
              <a:pPr/>
              <a:t>9</a:t>
            </a:fld>
            <a:endParaRPr lang="en-US" sz="1400" dirty="0">
              <a:solidFill>
                <a:prstClr val="white"/>
              </a:solidFill>
            </a:endParaRPr>
          </a:p>
        </p:txBody>
      </p:sp>
    </p:spTree>
    <p:extLst>
      <p:ext uri="{BB962C8B-B14F-4D97-AF65-F5344CB8AC3E}">
        <p14:creationId xmlns:p14="http://schemas.microsoft.com/office/powerpoint/2010/main" val="40776946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TotalTime>
  <Words>2718</Words>
  <Application>Microsoft Office PowerPoint</Application>
  <PresentationFormat>On-screen Show (4:3)</PresentationFormat>
  <Paragraphs>299</Paragraphs>
  <Slides>19</Slides>
  <Notes>18</Notes>
  <HiddenSlides>0</HiddenSlides>
  <MMClips>0</MMClips>
  <ScaleCrop>false</ScaleCrop>
  <HeadingPairs>
    <vt:vector size="4" baseType="variant">
      <vt:variant>
        <vt:lpstr>Theme</vt:lpstr>
      </vt:variant>
      <vt:variant>
        <vt:i4>19</vt:i4>
      </vt:variant>
      <vt:variant>
        <vt:lpstr>Slide Titles</vt:lpstr>
      </vt:variant>
      <vt:variant>
        <vt:i4>19</vt:i4>
      </vt:variant>
    </vt:vector>
  </HeadingPairs>
  <TitlesOfParts>
    <vt:vector size="38"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PowerPoint Presentation</vt:lpstr>
      <vt:lpstr>PowerPoint Presentation</vt:lpstr>
      <vt:lpstr>Childhood Exposure to Domestic Violence  Increases the Likelihood of Children Experiencing</vt:lpstr>
      <vt:lpstr>Children Exposed to Domestic Violence  are at Significantly Higher Risk for</vt:lpstr>
      <vt:lpstr>School Health &amp; Performance</vt:lpstr>
      <vt:lpstr>PowerPoint Presentation</vt:lpstr>
      <vt:lpstr>PowerPoint Presentation</vt:lpstr>
      <vt:lpstr>PowerPoint Presentation</vt:lpstr>
      <vt:lpstr>Domestic Violence (DV) and Parenting Skills</vt:lpstr>
      <vt:lpstr>Domestic Violence: Risk Factor for Child Abuse</vt:lpstr>
      <vt:lpstr>Domestic Violence is Predictive of Child Abuse</vt:lpstr>
      <vt:lpstr>Victimization May Compromise Parenting…</vt:lpstr>
      <vt:lpstr>Most Consistent Protective Factor for Children Exposed to Domestic Violence</vt:lpstr>
      <vt:lpstr>Strategies to Strengthen Mother/ Child Bond </vt:lpstr>
      <vt:lpstr>Strategies to Strengthen Mother/ Child Bond </vt:lpstr>
      <vt:lpstr>PowerPoint Presentation</vt:lpstr>
      <vt:lpstr>Resiliency</vt:lpstr>
      <vt:lpstr>Strategies for Home Visitors</vt:lpstr>
      <vt:lpstr>Universal Education vs. Direct Assessment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PJ</dc:creator>
  <cp:lastModifiedBy>Sarah Welch</cp:lastModifiedBy>
  <cp:revision>3</cp:revision>
  <dcterms:created xsi:type="dcterms:W3CDTF">2006-08-16T00:00:00Z</dcterms:created>
  <dcterms:modified xsi:type="dcterms:W3CDTF">2013-10-08T17:57:55Z</dcterms:modified>
</cp:coreProperties>
</file>