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</p:sldMasterIdLst>
  <p:notesMasterIdLst>
    <p:notesMasterId r:id="rId30"/>
  </p:notesMasterIdLst>
  <p:handoutMasterIdLst>
    <p:handoutMasterId r:id="rId31"/>
  </p:handoutMasterIdLst>
  <p:sldIdLst>
    <p:sldId id="336" r:id="rId3"/>
    <p:sldId id="324" r:id="rId4"/>
    <p:sldId id="345" r:id="rId5"/>
    <p:sldId id="338" r:id="rId6"/>
    <p:sldId id="343" r:id="rId7"/>
    <p:sldId id="340" r:id="rId8"/>
    <p:sldId id="341" r:id="rId9"/>
    <p:sldId id="348" r:id="rId10"/>
    <p:sldId id="352" r:id="rId11"/>
    <p:sldId id="344" r:id="rId12"/>
    <p:sldId id="347" r:id="rId13"/>
    <p:sldId id="327" r:id="rId14"/>
    <p:sldId id="353" r:id="rId15"/>
    <p:sldId id="256" r:id="rId16"/>
    <p:sldId id="297" r:id="rId17"/>
    <p:sldId id="342" r:id="rId18"/>
    <p:sldId id="305" r:id="rId19"/>
    <p:sldId id="311" r:id="rId20"/>
    <p:sldId id="309" r:id="rId21"/>
    <p:sldId id="268" r:id="rId22"/>
    <p:sldId id="310" r:id="rId23"/>
    <p:sldId id="349" r:id="rId24"/>
    <p:sldId id="337" r:id="rId25"/>
    <p:sldId id="328" r:id="rId26"/>
    <p:sldId id="351" r:id="rId27"/>
    <p:sldId id="350" r:id="rId28"/>
    <p:sldId id="293" r:id="rId2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DA1C"/>
    <a:srgbClr val="5EE747"/>
    <a:srgbClr val="33CC33"/>
    <a:srgbClr val="008A3E"/>
    <a:srgbClr val="0DC323"/>
    <a:srgbClr val="00A44A"/>
    <a:srgbClr val="251F35"/>
    <a:srgbClr val="6FDF1B"/>
    <a:srgbClr val="007A37"/>
    <a:srgbClr val="F3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1" autoAdjust="0"/>
    <p:restoredTop sz="94660"/>
  </p:normalViewPr>
  <p:slideViewPr>
    <p:cSldViewPr>
      <p:cViewPr>
        <p:scale>
          <a:sx n="75" d="100"/>
          <a:sy n="75" d="100"/>
        </p:scale>
        <p:origin x="-906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AD30F-D9C5-47EF-BECC-2D39F748FDEC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658A6-08AD-41D4-A0D9-984D06772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16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3B59-389A-4251-ABD3-930E948045A1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BCA57-4428-4516-91D9-17B953B66A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5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0" y="4229100"/>
            <a:ext cx="9144000" cy="914401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0"/>
            <a:ext cx="9144000" cy="914401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691" y="-171450"/>
            <a:ext cx="7772400" cy="7000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539346"/>
            <a:ext cx="6400800" cy="51435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16" y="2362200"/>
            <a:ext cx="4249038" cy="179147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2948"/>
            <a:ext cx="5215582" cy="2198985"/>
          </a:xfrm>
          <a:prstGeom prst="rect">
            <a:avLst/>
          </a:prstGeom>
        </p:spPr>
      </p:pic>
      <p:sp>
        <p:nvSpPr>
          <p:cNvPr id="76" name="Rectangle 75"/>
          <p:cNvSpPr/>
          <p:nvPr userDrawn="1"/>
        </p:nvSpPr>
        <p:spPr>
          <a:xfrm rot="19447869">
            <a:off x="3232183" y="2270423"/>
            <a:ext cx="3472401" cy="8331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50"/>
          <p:cNvSpPr/>
          <p:nvPr userDrawn="1"/>
        </p:nvSpPr>
        <p:spPr>
          <a:xfrm>
            <a:off x="4844582" y="2335863"/>
            <a:ext cx="4218272" cy="1803036"/>
          </a:xfrm>
          <a:custGeom>
            <a:avLst/>
            <a:gdLst>
              <a:gd name="connsiteX0" fmla="*/ 0 w 4214421"/>
              <a:gd name="connsiteY0" fmla="*/ 0 h 2399475"/>
              <a:gd name="connsiteX1" fmla="*/ 4214421 w 4214421"/>
              <a:gd name="connsiteY1" fmla="*/ 0 h 2399475"/>
              <a:gd name="connsiteX2" fmla="*/ 4214421 w 4214421"/>
              <a:gd name="connsiteY2" fmla="*/ 2399475 h 2399475"/>
              <a:gd name="connsiteX3" fmla="*/ 0 w 4214421"/>
              <a:gd name="connsiteY3" fmla="*/ 2399475 h 2399475"/>
              <a:gd name="connsiteX4" fmla="*/ 0 w 4214421"/>
              <a:gd name="connsiteY4" fmla="*/ 0 h 2399475"/>
              <a:gd name="connsiteX0" fmla="*/ 0 w 4214421"/>
              <a:gd name="connsiteY0" fmla="*/ 4573 h 2404048"/>
              <a:gd name="connsiteX1" fmla="*/ 1339580 w 4214421"/>
              <a:gd name="connsiteY1" fmla="*/ 0 h 2404048"/>
              <a:gd name="connsiteX2" fmla="*/ 4214421 w 4214421"/>
              <a:gd name="connsiteY2" fmla="*/ 4573 h 2404048"/>
              <a:gd name="connsiteX3" fmla="*/ 4214421 w 4214421"/>
              <a:gd name="connsiteY3" fmla="*/ 2404048 h 2404048"/>
              <a:gd name="connsiteX4" fmla="*/ 0 w 4214421"/>
              <a:gd name="connsiteY4" fmla="*/ 2404048 h 2404048"/>
              <a:gd name="connsiteX5" fmla="*/ 0 w 4214421"/>
              <a:gd name="connsiteY5" fmla="*/ 4573 h 2404048"/>
              <a:gd name="connsiteX0" fmla="*/ 3851 w 4218272"/>
              <a:gd name="connsiteY0" fmla="*/ 4573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3851 w 4218272"/>
              <a:gd name="connsiteY6" fmla="*/ 4573 h 2404048"/>
              <a:gd name="connsiteX0" fmla="*/ 606228 w 4218272"/>
              <a:gd name="connsiteY0" fmla="*/ 702291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606228 w 4218272"/>
              <a:gd name="connsiteY6" fmla="*/ 702291 h 2404048"/>
              <a:gd name="connsiteX0" fmla="*/ 606228 w 4218272"/>
              <a:gd name="connsiteY0" fmla="*/ 702291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606228 w 4218272"/>
              <a:gd name="connsiteY6" fmla="*/ 702291 h 2404048"/>
              <a:gd name="connsiteX0" fmla="*/ 606228 w 4218272"/>
              <a:gd name="connsiteY0" fmla="*/ 702291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606228 w 4218272"/>
              <a:gd name="connsiteY6" fmla="*/ 702291 h 240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8272" h="2404048">
                <a:moveTo>
                  <a:pt x="606228" y="702291"/>
                </a:moveTo>
                <a:lnTo>
                  <a:pt x="1343431" y="0"/>
                </a:lnTo>
                <a:lnTo>
                  <a:pt x="4218272" y="4573"/>
                </a:lnTo>
                <a:lnTo>
                  <a:pt x="4218272" y="2404048"/>
                </a:lnTo>
                <a:lnTo>
                  <a:pt x="3851" y="2404048"/>
                </a:lnTo>
                <a:cubicBezTo>
                  <a:pt x="2567" y="2031730"/>
                  <a:pt x="1284" y="1659411"/>
                  <a:pt x="0" y="1287093"/>
                </a:cubicBezTo>
                <a:cubicBezTo>
                  <a:pt x="291639" y="1019931"/>
                  <a:pt x="344925" y="973787"/>
                  <a:pt x="606228" y="702291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78" name="Rectangle 49"/>
          <p:cNvSpPr/>
          <p:nvPr userDrawn="1"/>
        </p:nvSpPr>
        <p:spPr>
          <a:xfrm>
            <a:off x="76201" y="992949"/>
            <a:ext cx="5218252" cy="2194825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8252" h="2926433">
                <a:moveTo>
                  <a:pt x="0" y="0"/>
                </a:moveTo>
                <a:lnTo>
                  <a:pt x="5215466" y="0"/>
                </a:lnTo>
                <a:cubicBezTo>
                  <a:pt x="5216395" y="418111"/>
                  <a:pt x="5217323" y="836221"/>
                  <a:pt x="5218252" y="1254332"/>
                </a:cubicBezTo>
                <a:cubicBezTo>
                  <a:pt x="4878069" y="1588738"/>
                  <a:pt x="4693039" y="1778643"/>
                  <a:pt x="4400840" y="2057326"/>
                </a:cubicBezTo>
                <a:cubicBezTo>
                  <a:pt x="4108641" y="2336009"/>
                  <a:pt x="3752032" y="2638513"/>
                  <a:pt x="3465060" y="2926433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bridge connector"/>
          <p:cNvGrpSpPr/>
          <p:nvPr userDrawn="1"/>
        </p:nvGrpSpPr>
        <p:grpSpPr>
          <a:xfrm rot="19044447">
            <a:off x="3279739" y="1301305"/>
            <a:ext cx="2057400" cy="1543050"/>
            <a:chOff x="-3276600" y="-1295400"/>
            <a:chExt cx="2057400" cy="2057400"/>
          </a:xfrm>
        </p:grpSpPr>
        <p:cxnSp>
          <p:nvCxnSpPr>
            <p:cNvPr id="80" name="Straight Connector 79"/>
            <p:cNvCxnSpPr/>
            <p:nvPr/>
          </p:nvCxnSpPr>
          <p:spPr>
            <a:xfrm flipH="1" flipV="1">
              <a:off x="-2301433" y="-1295400"/>
              <a:ext cx="15433" cy="20574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-2301433" y="-581628"/>
              <a:ext cx="625033" cy="1315656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-2971800" y="-609600"/>
              <a:ext cx="685800" cy="13716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-2301434" y="-914400"/>
              <a:ext cx="312517" cy="158283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-2628900" y="-914400"/>
              <a:ext cx="342900" cy="163444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-2286000" y="-457200"/>
              <a:ext cx="1066800" cy="119122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-3276600" y="-266700"/>
              <a:ext cx="990600" cy="101857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bridge connector"/>
          <p:cNvGrpSpPr/>
          <p:nvPr userDrawn="1"/>
        </p:nvGrpSpPr>
        <p:grpSpPr>
          <a:xfrm rot="8371936">
            <a:off x="4573017" y="2541821"/>
            <a:ext cx="2057400" cy="1543050"/>
            <a:chOff x="-3276600" y="-1295400"/>
            <a:chExt cx="2057400" cy="2057400"/>
          </a:xfrm>
        </p:grpSpPr>
        <p:cxnSp>
          <p:nvCxnSpPr>
            <p:cNvPr id="88" name="Straight Connector 87"/>
            <p:cNvCxnSpPr/>
            <p:nvPr/>
          </p:nvCxnSpPr>
          <p:spPr>
            <a:xfrm flipH="1" flipV="1">
              <a:off x="-2301433" y="-1295400"/>
              <a:ext cx="15433" cy="20574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-2301433" y="-581628"/>
              <a:ext cx="625033" cy="1315656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 flipV="1">
              <a:off x="-2971800" y="-609600"/>
              <a:ext cx="685800" cy="13716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-2301434" y="-914400"/>
              <a:ext cx="312517" cy="158283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-2628900" y="-914400"/>
              <a:ext cx="342900" cy="163444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-2286000" y="-457200"/>
              <a:ext cx="1066800" cy="119122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-3276600" y="-266700"/>
              <a:ext cx="990600" cy="101857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bridge"/>
          <p:cNvSpPr/>
          <p:nvPr userDrawn="1"/>
        </p:nvSpPr>
        <p:spPr>
          <a:xfrm rot="19044447">
            <a:off x="4589614" y="2486667"/>
            <a:ext cx="751236" cy="362642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3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2438400" cy="871538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71438"/>
            <a:ext cx="5562600" cy="4514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928688"/>
            <a:ext cx="2438400" cy="3657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4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28589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76199" y="1543050"/>
            <a:ext cx="9318171" cy="36576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8762"/>
            <a:ext cx="2438400" cy="871538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543050"/>
            <a:ext cx="5562600" cy="4514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00301"/>
            <a:ext cx="2438400" cy="3657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433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7400" y="342900"/>
            <a:ext cx="5486400" cy="2971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39683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0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3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0"/>
            <a:ext cx="99060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71628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1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4229100"/>
            <a:ext cx="9144000" cy="914401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0" y="0"/>
            <a:ext cx="9144000" cy="914401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16" y="2362200"/>
            <a:ext cx="4249038" cy="17914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2948"/>
            <a:ext cx="5215582" cy="219898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468"/>
            <a:ext cx="7772400" cy="7000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6566" y="4514850"/>
            <a:ext cx="6400800" cy="5143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9447869">
            <a:off x="3232183" y="2270423"/>
            <a:ext cx="3472401" cy="8331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4844582" y="2335863"/>
            <a:ext cx="4218272" cy="1803036"/>
          </a:xfrm>
          <a:custGeom>
            <a:avLst/>
            <a:gdLst>
              <a:gd name="connsiteX0" fmla="*/ 0 w 4214421"/>
              <a:gd name="connsiteY0" fmla="*/ 0 h 2399475"/>
              <a:gd name="connsiteX1" fmla="*/ 4214421 w 4214421"/>
              <a:gd name="connsiteY1" fmla="*/ 0 h 2399475"/>
              <a:gd name="connsiteX2" fmla="*/ 4214421 w 4214421"/>
              <a:gd name="connsiteY2" fmla="*/ 2399475 h 2399475"/>
              <a:gd name="connsiteX3" fmla="*/ 0 w 4214421"/>
              <a:gd name="connsiteY3" fmla="*/ 2399475 h 2399475"/>
              <a:gd name="connsiteX4" fmla="*/ 0 w 4214421"/>
              <a:gd name="connsiteY4" fmla="*/ 0 h 2399475"/>
              <a:gd name="connsiteX0" fmla="*/ 0 w 4214421"/>
              <a:gd name="connsiteY0" fmla="*/ 4573 h 2404048"/>
              <a:gd name="connsiteX1" fmla="*/ 1339580 w 4214421"/>
              <a:gd name="connsiteY1" fmla="*/ 0 h 2404048"/>
              <a:gd name="connsiteX2" fmla="*/ 4214421 w 4214421"/>
              <a:gd name="connsiteY2" fmla="*/ 4573 h 2404048"/>
              <a:gd name="connsiteX3" fmla="*/ 4214421 w 4214421"/>
              <a:gd name="connsiteY3" fmla="*/ 2404048 h 2404048"/>
              <a:gd name="connsiteX4" fmla="*/ 0 w 4214421"/>
              <a:gd name="connsiteY4" fmla="*/ 2404048 h 2404048"/>
              <a:gd name="connsiteX5" fmla="*/ 0 w 4214421"/>
              <a:gd name="connsiteY5" fmla="*/ 4573 h 2404048"/>
              <a:gd name="connsiteX0" fmla="*/ 3851 w 4218272"/>
              <a:gd name="connsiteY0" fmla="*/ 4573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3851 w 4218272"/>
              <a:gd name="connsiteY6" fmla="*/ 4573 h 2404048"/>
              <a:gd name="connsiteX0" fmla="*/ 606228 w 4218272"/>
              <a:gd name="connsiteY0" fmla="*/ 702291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606228 w 4218272"/>
              <a:gd name="connsiteY6" fmla="*/ 702291 h 2404048"/>
              <a:gd name="connsiteX0" fmla="*/ 606228 w 4218272"/>
              <a:gd name="connsiteY0" fmla="*/ 702291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606228 w 4218272"/>
              <a:gd name="connsiteY6" fmla="*/ 702291 h 2404048"/>
              <a:gd name="connsiteX0" fmla="*/ 606228 w 4218272"/>
              <a:gd name="connsiteY0" fmla="*/ 702291 h 2404048"/>
              <a:gd name="connsiteX1" fmla="*/ 1343431 w 4218272"/>
              <a:gd name="connsiteY1" fmla="*/ 0 h 2404048"/>
              <a:gd name="connsiteX2" fmla="*/ 4218272 w 4218272"/>
              <a:gd name="connsiteY2" fmla="*/ 4573 h 2404048"/>
              <a:gd name="connsiteX3" fmla="*/ 4218272 w 4218272"/>
              <a:gd name="connsiteY3" fmla="*/ 2404048 h 2404048"/>
              <a:gd name="connsiteX4" fmla="*/ 3851 w 4218272"/>
              <a:gd name="connsiteY4" fmla="*/ 2404048 h 2404048"/>
              <a:gd name="connsiteX5" fmla="*/ 0 w 4218272"/>
              <a:gd name="connsiteY5" fmla="*/ 1287093 h 2404048"/>
              <a:gd name="connsiteX6" fmla="*/ 606228 w 4218272"/>
              <a:gd name="connsiteY6" fmla="*/ 702291 h 240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8272" h="2404048">
                <a:moveTo>
                  <a:pt x="606228" y="702291"/>
                </a:moveTo>
                <a:lnTo>
                  <a:pt x="1343431" y="0"/>
                </a:lnTo>
                <a:lnTo>
                  <a:pt x="4218272" y="4573"/>
                </a:lnTo>
                <a:lnTo>
                  <a:pt x="4218272" y="2404048"/>
                </a:lnTo>
                <a:lnTo>
                  <a:pt x="3851" y="2404048"/>
                </a:lnTo>
                <a:cubicBezTo>
                  <a:pt x="2567" y="2031730"/>
                  <a:pt x="1284" y="1659411"/>
                  <a:pt x="0" y="1287093"/>
                </a:cubicBezTo>
                <a:cubicBezTo>
                  <a:pt x="291639" y="1019931"/>
                  <a:pt x="344925" y="973787"/>
                  <a:pt x="606228" y="702291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76201" y="992949"/>
            <a:ext cx="5218252" cy="2194825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8252" h="2926433">
                <a:moveTo>
                  <a:pt x="0" y="0"/>
                </a:moveTo>
                <a:lnTo>
                  <a:pt x="5215466" y="0"/>
                </a:lnTo>
                <a:cubicBezTo>
                  <a:pt x="5216395" y="418111"/>
                  <a:pt x="5217323" y="836221"/>
                  <a:pt x="5218252" y="1254332"/>
                </a:cubicBezTo>
                <a:cubicBezTo>
                  <a:pt x="4878069" y="1588738"/>
                  <a:pt x="4693039" y="1778643"/>
                  <a:pt x="4400840" y="2057326"/>
                </a:cubicBezTo>
                <a:cubicBezTo>
                  <a:pt x="4108641" y="2336009"/>
                  <a:pt x="3752032" y="2638513"/>
                  <a:pt x="3465060" y="2926433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1" name="bridge connector"/>
          <p:cNvGrpSpPr/>
          <p:nvPr userDrawn="1"/>
        </p:nvGrpSpPr>
        <p:grpSpPr>
          <a:xfrm rot="19044447">
            <a:off x="3279739" y="1301305"/>
            <a:ext cx="2057400" cy="1543050"/>
            <a:chOff x="-3276600" y="-1295400"/>
            <a:chExt cx="2057400" cy="2057400"/>
          </a:xfrm>
        </p:grpSpPr>
        <p:cxnSp>
          <p:nvCxnSpPr>
            <p:cNvPr id="92" name="Straight Connector 91"/>
            <p:cNvCxnSpPr/>
            <p:nvPr/>
          </p:nvCxnSpPr>
          <p:spPr>
            <a:xfrm flipH="1" flipV="1">
              <a:off x="-2301433" y="-1295400"/>
              <a:ext cx="15433" cy="20574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-2301433" y="-581628"/>
              <a:ext cx="625033" cy="1315656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-2971800" y="-609600"/>
              <a:ext cx="685800" cy="13716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-2301434" y="-914400"/>
              <a:ext cx="312517" cy="158283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-2628900" y="-914400"/>
              <a:ext cx="342900" cy="163444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-2286000" y="-457200"/>
              <a:ext cx="1066800" cy="119122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-3276600" y="-266700"/>
              <a:ext cx="990600" cy="101857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bridge connector"/>
          <p:cNvGrpSpPr/>
          <p:nvPr userDrawn="1"/>
        </p:nvGrpSpPr>
        <p:grpSpPr>
          <a:xfrm rot="8371936">
            <a:off x="4573017" y="2541821"/>
            <a:ext cx="2057400" cy="1543050"/>
            <a:chOff x="-3276600" y="-1295400"/>
            <a:chExt cx="2057400" cy="2057400"/>
          </a:xfrm>
        </p:grpSpPr>
        <p:cxnSp>
          <p:nvCxnSpPr>
            <p:cNvPr id="100" name="Straight Connector 99"/>
            <p:cNvCxnSpPr/>
            <p:nvPr/>
          </p:nvCxnSpPr>
          <p:spPr>
            <a:xfrm flipH="1" flipV="1">
              <a:off x="-2301433" y="-1295400"/>
              <a:ext cx="15433" cy="20574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-2301433" y="-581628"/>
              <a:ext cx="625033" cy="1315656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-2971800" y="-609600"/>
              <a:ext cx="685800" cy="137160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-2301434" y="-914400"/>
              <a:ext cx="312517" cy="158283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-2628900" y="-914400"/>
              <a:ext cx="342900" cy="163444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-2286000" y="-457200"/>
              <a:ext cx="1066800" cy="1191228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 flipV="1">
              <a:off x="-3276600" y="-266700"/>
              <a:ext cx="990600" cy="1018572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bridge"/>
          <p:cNvSpPr/>
          <p:nvPr userDrawn="1"/>
        </p:nvSpPr>
        <p:spPr>
          <a:xfrm rot="19044447">
            <a:off x="4589614" y="2486667"/>
            <a:ext cx="751236" cy="362642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8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114300"/>
            <a:ext cx="8536151" cy="3598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948793"/>
            <a:ext cx="7772400" cy="700088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539346"/>
            <a:ext cx="6400800" cy="51435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228600" y="114300"/>
            <a:ext cx="8524804" cy="3600450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3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48828"/>
            <a:ext cx="62484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742950"/>
            <a:ext cx="624840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6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ulleted Title and Content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3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twork_people_HD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329" y="149264"/>
            <a:ext cx="8439981" cy="35444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948793"/>
            <a:ext cx="7772400" cy="700088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539346"/>
            <a:ext cx="6400800" cy="51435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314396" y="114300"/>
            <a:ext cx="8524804" cy="3600450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33400" y="2038350"/>
            <a:ext cx="8686800" cy="3771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45156" y="1428751"/>
            <a:ext cx="9268178" cy="3778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406128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56444" y="-52086"/>
            <a:ext cx="9256888" cy="525062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348978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25391"/>
            <a:ext cx="70866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00251"/>
            <a:ext cx="7086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3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285892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6199" y="1543050"/>
            <a:ext cx="9318171" cy="36576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43050"/>
            <a:ext cx="64008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28850"/>
            <a:ext cx="403860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28850"/>
            <a:ext cx="403860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9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43100"/>
            <a:ext cx="39624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80072"/>
            <a:ext cx="3962400" cy="33718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1" y="1943100"/>
            <a:ext cx="3963957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1" y="2480072"/>
            <a:ext cx="3963957" cy="33718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875734"/>
            <a:ext cx="2133600" cy="273844"/>
          </a:xfrm>
        </p:spPr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87573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875734"/>
            <a:ext cx="2133600" cy="273844"/>
          </a:xfrm>
        </p:spPr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14450"/>
            <a:ext cx="8153400" cy="5941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5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7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38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28589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76199" y="1543050"/>
            <a:ext cx="9318171" cy="36576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8762"/>
            <a:ext cx="2438400" cy="871538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543050"/>
            <a:ext cx="5562600" cy="4514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00301"/>
            <a:ext cx="2438400" cy="3657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7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90311" y="-25401"/>
            <a:ext cx="9324622" cy="5194301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433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7400" y="342900"/>
            <a:ext cx="5486400" cy="2971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39683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0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8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48828"/>
            <a:ext cx="62484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742950"/>
            <a:ext cx="624840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2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0"/>
            <a:ext cx="99060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71628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3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Summary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14300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177165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240030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302895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153400" cy="5941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4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6790"/>
            <a:ext cx="3048000" cy="17983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914400"/>
            <a:ext cx="5029200" cy="177165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829889"/>
            <a:ext cx="3048000" cy="1856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2857500"/>
            <a:ext cx="5029200" cy="1828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524000" y="628650"/>
            <a:ext cx="12083142" cy="4310742"/>
          </a:xfrm>
          <a:prstGeom prst="rect">
            <a:avLst/>
          </a:prstGeom>
          <a:blipFill dpi="0" rotWithShape="1">
            <a:blip r:embed="rId2" cstate="print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4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524000" y="628650"/>
            <a:ext cx="12083142" cy="4310742"/>
          </a:xfrm>
          <a:prstGeom prst="rect">
            <a:avLst/>
          </a:prstGeom>
          <a:blipFill dpi="0" rotWithShape="1">
            <a:blip r:embed="rId2" cstate="print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628901"/>
            <a:ext cx="2514597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14701" y="2628901"/>
            <a:ext cx="2514597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200" y="2628901"/>
            <a:ext cx="2514597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2" y="914400"/>
            <a:ext cx="2514597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14699" y="914400"/>
            <a:ext cx="2514600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172200" y="914400"/>
            <a:ext cx="2514600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61722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1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406128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9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348978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25391"/>
            <a:ext cx="70866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00251"/>
            <a:ext cx="7086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285892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6199" y="1543050"/>
            <a:ext cx="9318171" cy="36576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43050"/>
            <a:ext cx="64008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28850"/>
            <a:ext cx="403860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28850"/>
            <a:ext cx="403860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43100"/>
            <a:ext cx="39624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80072"/>
            <a:ext cx="3962400" cy="33718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1" y="1943100"/>
            <a:ext cx="3963957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1" y="2480072"/>
            <a:ext cx="3963957" cy="33718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875734"/>
            <a:ext cx="2133600" cy="273844"/>
          </a:xfrm>
        </p:spPr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87573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875734"/>
            <a:ext cx="2133600" cy="273844"/>
          </a:xfrm>
        </p:spPr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14450"/>
            <a:ext cx="8153400" cy="5941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00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ideo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media" Target="../media/media1.wm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95000"/>
                <a:lumOff val="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eople_network_trim.mov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100" y="0"/>
            <a:ext cx="17145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2857625" y="-1109262"/>
            <a:ext cx="5372102" cy="7362017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171450"/>
            <a:ext cx="64008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765571"/>
            <a:ext cx="64008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9"/>
          <p:cNvSpPr/>
          <p:nvPr userDrawn="1"/>
        </p:nvSpPr>
        <p:spPr>
          <a:xfrm>
            <a:off x="0" y="0"/>
            <a:ext cx="1794933" cy="5143500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hidden="1"/>
          <p:cNvSpPr/>
          <p:nvPr userDrawn="1"/>
        </p:nvSpPr>
        <p:spPr>
          <a:xfrm>
            <a:off x="-177800" y="285750"/>
            <a:ext cx="25146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6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1" r:id="rId2"/>
    <p:sldLayoutId id="2147483650" r:id="rId3"/>
    <p:sldLayoutId id="2147483663" r:id="rId4"/>
    <p:sldLayoutId id="214748368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701" r:id="rId12"/>
    <p:sldLayoutId id="2147483657" r:id="rId13"/>
    <p:sldLayoutId id="2147483658" r:id="rId14"/>
    <p:sldLayoutId id="2147483659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95000"/>
                <a:lumOff val="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rot="16200000">
            <a:off x="2857625" y="-1109262"/>
            <a:ext cx="5372102" cy="7362017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171450"/>
            <a:ext cx="64008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765571"/>
            <a:ext cx="64008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" y="-8540"/>
            <a:ext cx="1717347" cy="5152039"/>
          </a:xfrm>
          <a:prstGeom prst="rect">
            <a:avLst/>
          </a:prstGeom>
        </p:spPr>
      </p:pic>
      <p:sp>
        <p:nvSpPr>
          <p:cNvPr id="11" name="Rectangle 49"/>
          <p:cNvSpPr/>
          <p:nvPr userDrawn="1"/>
        </p:nvSpPr>
        <p:spPr>
          <a:xfrm>
            <a:off x="0" y="0"/>
            <a:ext cx="1794933" cy="5143500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8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fpc.wa.gov/publications/How-To.Community.Capacity.2011.pdf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gi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" y="3959483"/>
            <a:ext cx="899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kern="0" dirty="0" smtClean="0">
                <a:solidFill>
                  <a:srgbClr val="009900"/>
                </a:solidFill>
                <a:latin typeface="Segoe Print" pitchFamily="2" charset="0"/>
              </a:rPr>
              <a:t>Trauma Informed Care Community</a:t>
            </a:r>
            <a:r>
              <a:rPr kumimoji="0" lang="en-US" sz="2400" b="1" i="0" u="sng" strike="noStrike" kern="0" cap="none" spc="0" normalizeH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egoe Print" pitchFamily="2" charset="0"/>
              </a:rPr>
              <a:t> Development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Creating Impact: Understanding Adverse Childhood Experiences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2547620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9550"/>
            <a:ext cx="6400800" cy="59412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37DA1C"/>
                </a:solidFill>
              </a:rPr>
              <a:t>Resource Development</a:t>
            </a:r>
            <a:endParaRPr lang="en-US" sz="4000" dirty="0">
              <a:solidFill>
                <a:srgbClr val="37DA1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7381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Grants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RFP’s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Civic and Private Group Supporters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Philanthropic Partners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Business Community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Preparing Community for State or National Grants </a:t>
            </a:r>
          </a:p>
          <a:p>
            <a:pPr marL="0" indent="0" defTabSz="457200">
              <a:buNone/>
            </a:pPr>
            <a:r>
              <a:rPr lang="en-US" sz="2800" dirty="0"/>
              <a:t>	</a:t>
            </a:r>
            <a:r>
              <a:rPr lang="en-US" sz="2800" dirty="0" smtClean="0"/>
              <a:t>through Partnerships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71950"/>
            <a:ext cx="13620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0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285750"/>
            <a:ext cx="8686800" cy="485775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37DA1C"/>
                </a:solidFill>
              </a:rPr>
              <a:t>Funders Want to Know Your Planned Outcomes</a:t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4000" dirty="0" smtClean="0">
                <a:solidFill>
                  <a:srgbClr val="37DA1C"/>
                </a:solidFill>
              </a:rPr>
              <a:t/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4000" dirty="0">
                <a:solidFill>
                  <a:srgbClr val="37DA1C"/>
                </a:solidFill>
              </a:rPr>
              <a:t/>
            </a:r>
            <a:br>
              <a:rPr lang="en-US" sz="4000" dirty="0">
                <a:solidFill>
                  <a:srgbClr val="37DA1C"/>
                </a:solidFill>
              </a:rPr>
            </a:br>
            <a:r>
              <a:rPr lang="en-US" sz="4000" dirty="0" smtClean="0">
                <a:solidFill>
                  <a:srgbClr val="37DA1C"/>
                </a:solidFill>
              </a:rPr>
              <a:t/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4000" dirty="0">
                <a:solidFill>
                  <a:srgbClr val="37DA1C"/>
                </a:solidFill>
              </a:rPr>
              <a:t/>
            </a:r>
            <a:br>
              <a:rPr lang="en-US" sz="4000" dirty="0">
                <a:solidFill>
                  <a:srgbClr val="37DA1C"/>
                </a:solidFill>
              </a:rPr>
            </a:br>
            <a:r>
              <a:rPr lang="en-US" sz="4000" dirty="0" smtClean="0">
                <a:solidFill>
                  <a:srgbClr val="37DA1C"/>
                </a:solidFill>
              </a:rPr>
              <a:t/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2000" dirty="0" smtClean="0">
                <a:solidFill>
                  <a:srgbClr val="37DA1C"/>
                </a:solidFill>
              </a:rPr>
              <a:t>Unique Opportunity to Create United Community Voice</a:t>
            </a:r>
            <a:r>
              <a:rPr lang="en-US" sz="4000" dirty="0">
                <a:solidFill>
                  <a:srgbClr val="37DA1C"/>
                </a:solidFill>
              </a:rPr>
              <a:t/>
            </a:r>
            <a:br>
              <a:rPr lang="en-US" sz="4000" dirty="0">
                <a:solidFill>
                  <a:srgbClr val="37DA1C"/>
                </a:solidFill>
              </a:rPr>
            </a:br>
            <a:endParaRPr lang="en-US" sz="800" dirty="0">
              <a:solidFill>
                <a:srgbClr val="37DA1C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85950"/>
            <a:ext cx="3810000" cy="2316480"/>
          </a:xfr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71950"/>
            <a:ext cx="10572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3520" y="1352550"/>
            <a:ext cx="9601200" cy="4272644"/>
          </a:xfrm>
          <a:prstGeom prst="rect">
            <a:avLst/>
          </a:prstGeom>
          <a:blipFill dpi="0" rotWithShape="1">
            <a:blip r:embed="rId2" cstate="print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678"/>
            <a:ext cx="8229600" cy="118467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5EE747"/>
                </a:solidFill>
              </a:rPr>
              <a:t>Developing Community Plans </a:t>
            </a:r>
            <a:br>
              <a:rPr lang="en-US" sz="4000" dirty="0" smtClean="0">
                <a:solidFill>
                  <a:srgbClr val="5EE747"/>
                </a:solidFill>
              </a:rPr>
            </a:br>
            <a:r>
              <a:rPr lang="en-US" sz="4000" dirty="0" smtClean="0">
                <a:solidFill>
                  <a:srgbClr val="5EE747"/>
                </a:solidFill>
              </a:rPr>
              <a:t>&amp; Strategies</a:t>
            </a:r>
            <a:endParaRPr lang="en-US" sz="4000" dirty="0">
              <a:solidFill>
                <a:srgbClr val="5EE747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00150"/>
            <a:ext cx="8686800" cy="3657600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4800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70000"/>
              </a:lnSpc>
            </a:pPr>
            <a:r>
              <a:rPr lang="en-US" sz="8000" b="1" i="1" dirty="0" smtClean="0"/>
              <a:t>Families</a:t>
            </a:r>
          </a:p>
          <a:p>
            <a:pPr algn="ctr">
              <a:lnSpc>
                <a:spcPct val="170000"/>
              </a:lnSpc>
            </a:pPr>
            <a:r>
              <a:rPr lang="en-US" sz="8000" b="1" i="1" dirty="0" smtClean="0"/>
              <a:t>Schools</a:t>
            </a:r>
          </a:p>
          <a:p>
            <a:pPr algn="ctr">
              <a:lnSpc>
                <a:spcPct val="170000"/>
              </a:lnSpc>
            </a:pPr>
            <a:r>
              <a:rPr lang="en-US" sz="8000" b="1" i="1" dirty="0" smtClean="0"/>
              <a:t>Health Care</a:t>
            </a:r>
          </a:p>
          <a:p>
            <a:pPr algn="ctr">
              <a:lnSpc>
                <a:spcPct val="170000"/>
              </a:lnSpc>
            </a:pPr>
            <a:r>
              <a:rPr lang="en-US" sz="8000" b="1" i="1" dirty="0" smtClean="0"/>
              <a:t>Civic Planners</a:t>
            </a:r>
          </a:p>
          <a:p>
            <a:pPr algn="ctr">
              <a:lnSpc>
                <a:spcPct val="170000"/>
              </a:lnSpc>
            </a:pPr>
            <a:r>
              <a:rPr lang="en-US" sz="8000" b="1" i="1" dirty="0" smtClean="0"/>
              <a:t>Business</a:t>
            </a:r>
          </a:p>
          <a:p>
            <a:pPr algn="ctr">
              <a:lnSpc>
                <a:spcPct val="170000"/>
              </a:lnSpc>
            </a:pPr>
            <a:r>
              <a:rPr lang="en-US" sz="8000" b="1" i="1" dirty="0" smtClean="0"/>
              <a:t>Social Service Organizations</a:t>
            </a:r>
            <a:endParaRPr lang="en-US" sz="5200" b="1" i="1" dirty="0" smtClean="0"/>
          </a:p>
          <a:p>
            <a:pPr algn="ctr"/>
            <a:endParaRPr lang="en-US" sz="5200" b="1" i="1" dirty="0" smtClean="0"/>
          </a:p>
          <a:p>
            <a:pPr algn="ctr"/>
            <a:endParaRPr lang="en-US" sz="5200" b="1" i="1" dirty="0" smtClean="0"/>
          </a:p>
          <a:p>
            <a:r>
              <a:rPr lang="en-US" sz="8700" b="1" i="1" dirty="0" smtClean="0"/>
              <a:t>	</a:t>
            </a:r>
            <a:endParaRPr lang="en-US" sz="5200" b="1" i="1" dirty="0" smtClean="0"/>
          </a:p>
          <a:p>
            <a:endParaRPr lang="en-US" sz="4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4248150"/>
            <a:ext cx="16668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7390"/>
            <a:ext cx="1383030" cy="18097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048510" y="1657350"/>
            <a:ext cx="1913890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40230" y="1809750"/>
            <a:ext cx="2219960" cy="10591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840230" y="2266950"/>
            <a:ext cx="2219960" cy="6019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840230" y="2758440"/>
            <a:ext cx="1969770" cy="1104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40230" y="2868930"/>
            <a:ext cx="2122170" cy="91821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>
            <a:off x="1840230" y="2882265"/>
            <a:ext cx="1741170" cy="2641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840230" y="2868930"/>
            <a:ext cx="1109980" cy="13030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1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"/>
    </mc:Choice>
    <mc:Fallback xmlns="">
      <p:transition spd="slow" advTm="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1321435"/>
            <a:ext cx="9601200" cy="4272644"/>
          </a:xfrm>
          <a:prstGeom prst="rect">
            <a:avLst/>
          </a:prstGeom>
          <a:blipFill dpi="0" rotWithShape="1">
            <a:blip r:embed="rId2" cstate="print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678"/>
            <a:ext cx="8229600" cy="118467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5EE747"/>
                </a:solidFill>
              </a:rPr>
              <a:t>Plans Must Include Basics</a:t>
            </a:r>
            <a:br>
              <a:rPr lang="en-US" sz="4000" dirty="0" smtClean="0">
                <a:solidFill>
                  <a:srgbClr val="5EE747"/>
                </a:solidFill>
              </a:rPr>
            </a:br>
            <a:endParaRPr lang="en-US" sz="3600" dirty="0">
              <a:solidFill>
                <a:srgbClr val="5EE747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19150"/>
            <a:ext cx="8839200" cy="40386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220000"/>
              </a:lnSpc>
            </a:pPr>
            <a:r>
              <a:rPr lang="en-US" sz="4000" dirty="0" smtClean="0"/>
              <a:t>			</a:t>
            </a:r>
            <a:r>
              <a:rPr lang="en-US" sz="4000" dirty="0"/>
              <a:t> </a:t>
            </a:r>
            <a:r>
              <a:rPr lang="en-US" sz="4000" dirty="0" smtClean="0"/>
              <a:t>              </a:t>
            </a:r>
            <a:r>
              <a:rPr lang="en-US" sz="8000" b="1" dirty="0" smtClean="0"/>
              <a:t>Acknowledgement of the Prevalence of Trauma</a:t>
            </a:r>
          </a:p>
          <a:p>
            <a:pPr algn="ctr">
              <a:lnSpc>
                <a:spcPct val="220000"/>
              </a:lnSpc>
            </a:pPr>
            <a:r>
              <a:rPr lang="en-US" sz="8000" b="1" dirty="0" smtClean="0"/>
              <a:t>                                                         Development of TIC Sensitive Policies/Procedures</a:t>
            </a:r>
          </a:p>
          <a:p>
            <a:pPr algn="ctr">
              <a:lnSpc>
                <a:spcPct val="220000"/>
              </a:lnSpc>
            </a:pPr>
            <a:r>
              <a:rPr lang="en-US" sz="8000" b="1" dirty="0" smtClean="0"/>
              <a:t>                                                            Inclusion of Client Voice in all Programs/Services</a:t>
            </a:r>
          </a:p>
          <a:p>
            <a:pPr algn="ctr">
              <a:lnSpc>
                <a:spcPct val="220000"/>
              </a:lnSpc>
            </a:pPr>
            <a:r>
              <a:rPr lang="en-US" sz="8000" b="1" dirty="0"/>
              <a:t> </a:t>
            </a:r>
            <a:r>
              <a:rPr lang="en-US" sz="8000" b="1" dirty="0" smtClean="0"/>
              <a:t>                                             Coordinated and collaborative services that are informed</a:t>
            </a:r>
          </a:p>
          <a:p>
            <a:pPr algn="ctr">
              <a:lnSpc>
                <a:spcPct val="170000"/>
              </a:lnSpc>
            </a:pPr>
            <a:r>
              <a:rPr lang="en-US" sz="8000" b="1" dirty="0" smtClean="0"/>
              <a:t>			Recognition that the effects of and responses to trauma </a:t>
            </a:r>
          </a:p>
          <a:p>
            <a:pPr algn="ctr">
              <a:lnSpc>
                <a:spcPct val="120000"/>
              </a:lnSpc>
            </a:pPr>
            <a:r>
              <a:rPr lang="en-US" sz="8000" b="1" dirty="0" smtClean="0"/>
              <a:t>			will vary between </a:t>
            </a:r>
            <a:r>
              <a:rPr lang="en-US" sz="8000" b="1" dirty="0"/>
              <a:t>diverse </a:t>
            </a:r>
            <a:r>
              <a:rPr lang="en-US" sz="8000" b="1" dirty="0" smtClean="0"/>
              <a:t>populations</a:t>
            </a:r>
          </a:p>
          <a:p>
            <a:pPr algn="ctr"/>
            <a:endParaRPr lang="en-US" sz="5200" dirty="0" smtClean="0"/>
          </a:p>
          <a:p>
            <a:pPr algn="ctr"/>
            <a:endParaRPr lang="en-US" sz="5200" dirty="0" smtClean="0"/>
          </a:p>
          <a:p>
            <a:pPr algn="ctr"/>
            <a:endParaRPr lang="en-US" sz="5200" dirty="0" smtClean="0"/>
          </a:p>
          <a:p>
            <a:r>
              <a:rPr lang="en-US" sz="8700" dirty="0" smtClean="0"/>
              <a:t>	</a:t>
            </a:r>
            <a:endParaRPr lang="en-US" sz="5200" dirty="0" smtClean="0"/>
          </a:p>
          <a:p>
            <a:endParaRPr lang="en-US" sz="4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4248150"/>
            <a:ext cx="16668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1853564"/>
            <a:ext cx="1383030" cy="224218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1680845" y="1321435"/>
            <a:ext cx="1976755" cy="1220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80845" y="1931831"/>
            <a:ext cx="1900555" cy="61039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80845" y="2542224"/>
            <a:ext cx="1976755" cy="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80845" y="2542224"/>
            <a:ext cx="1178877" cy="6391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80845" y="2542224"/>
            <a:ext cx="1290955" cy="10963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"/>
    </mc:Choice>
    <mc:Fallback xmlns="">
      <p:transition spd="slow" advTm="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144" y="133350"/>
            <a:ext cx="8801456" cy="700088"/>
          </a:xfr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i="1" kern="0" dirty="0" smtClean="0">
                <a:solidFill>
                  <a:srgbClr val="33CC33"/>
                </a:solidFill>
                <a:latin typeface="Arial"/>
                <a:ea typeface="+mn-ea"/>
                <a:cs typeface="+mn-cs"/>
              </a:rPr>
              <a:t>Transforming</a:t>
            </a:r>
            <a:r>
              <a:rPr lang="en-US" sz="3600" b="1" kern="0" dirty="0" smtClean="0">
                <a:solidFill>
                  <a:srgbClr val="33CC33"/>
                </a:solidFill>
                <a:latin typeface="Arial"/>
                <a:ea typeface="+mn-ea"/>
                <a:cs typeface="+mn-cs"/>
              </a:rPr>
              <a:t> Community Strategy</a:t>
            </a:r>
            <a:endParaRPr lang="en-US" sz="3600" i="1" dirty="0">
              <a:solidFill>
                <a:srgbClr val="33CC3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314700"/>
            <a:ext cx="4800600" cy="857250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 smtClean="0">
                <a:solidFill>
                  <a:srgbClr val="37DA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Today’s Intervention </a:t>
            </a:r>
          </a:p>
          <a:p>
            <a:pPr algn="ctr"/>
            <a:r>
              <a:rPr lang="en-US" sz="2000" b="1" kern="0" dirty="0" smtClean="0">
                <a:solidFill>
                  <a:srgbClr val="37DA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000" b="1" i="1" kern="0" dirty="0" smtClean="0">
                <a:solidFill>
                  <a:srgbClr val="37DA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Reactive</a:t>
            </a:r>
            <a:endParaRPr lang="en-US" sz="2400" b="1" i="1" dirty="0">
              <a:solidFill>
                <a:srgbClr val="37DA1C"/>
              </a:solidFill>
            </a:endParaRPr>
          </a:p>
        </p:txBody>
      </p:sp>
      <p:sp>
        <p:nvSpPr>
          <p:cNvPr id="8" name="top_box_trigger"/>
          <p:cNvSpPr/>
          <p:nvPr/>
        </p:nvSpPr>
        <p:spPr>
          <a:xfrm>
            <a:off x="5410200" y="971550"/>
            <a:ext cx="3581400" cy="971550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 smtClean="0">
                <a:solidFill>
                  <a:srgbClr val="37DA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Future Intervention</a:t>
            </a:r>
          </a:p>
          <a:p>
            <a:pPr algn="ctr"/>
            <a:r>
              <a:rPr lang="en-US" sz="2000" b="1" i="1" kern="0" dirty="0" smtClean="0">
                <a:solidFill>
                  <a:srgbClr val="37DA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Prevention</a:t>
            </a:r>
            <a:endParaRPr lang="en-US" sz="2000" b="1" i="1" dirty="0">
              <a:solidFill>
                <a:srgbClr val="37DA1C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958584" y="194310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A3E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24350"/>
            <a:ext cx="1666875" cy="819150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4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7162800" cy="6858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37DA1C"/>
                </a:solidFill>
              </a:rPr>
              <a:t>Community Spending  Today</a:t>
            </a:r>
            <a:endParaRPr lang="en-US" b="1" dirty="0">
              <a:solidFill>
                <a:srgbClr val="37DA1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641" y="742950"/>
            <a:ext cx="6248400" cy="394335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				</a:t>
            </a:r>
            <a:endParaRPr lang="en-US" sz="1200" b="1" u="sng" kern="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r>
              <a:rPr lang="en-US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$  Safety Net 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			</a:t>
            </a:r>
            <a:endParaRPr lang="en-US" sz="2400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r>
              <a:rPr lang="en-US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Services</a:t>
            </a:r>
            <a:endParaRPr lang="en-US" sz="28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endParaRPr lang="en-US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r>
              <a:rPr 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		</a:t>
            </a:r>
            <a:r>
              <a:rPr lang="en-US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					</a:t>
            </a:r>
            <a:endParaRPr lang="en-US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r>
              <a:rPr lang="en-US" sz="28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$  Health </a:t>
            </a:r>
            <a:r>
              <a:rPr lang="en-US" sz="2800" b="1" i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Benefits/</a:t>
            </a:r>
          </a:p>
          <a:p>
            <a:pPr lvl="0" eaLnBrk="0" fontAlgn="base" hangingPunct="0">
              <a:spcAft>
                <a:spcPct val="0"/>
              </a:spcAft>
              <a:buClr>
                <a:srgbClr val="99FF33"/>
              </a:buClr>
            </a:pPr>
            <a:r>
              <a:rPr lang="en-US" sz="2800" b="1" i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Low productivity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			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	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66950"/>
            <a:ext cx="1252893" cy="120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70" y="3400425"/>
            <a:ext cx="1203960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80" y="1352550"/>
            <a:ext cx="1962150" cy="146304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1950"/>
            <a:ext cx="15144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0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5"/>
    </mc:Choice>
    <mc:Fallback xmlns="">
      <p:transition spd="slow" advTm="10395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pauseEvt time="7930" objId="7"/>
        <p14:seekEvt time="7930" objId="7" seek="7823"/>
        <p14:resumeEvt time="7930" objId="7"/>
        <p14:stopEvt time="10395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21591"/>
            <a:ext cx="7162800" cy="79755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37DA1C"/>
                </a:solidFill>
              </a:rPr>
              <a:t>Community Outcomes - ROI</a:t>
            </a:r>
            <a:endParaRPr lang="en-US" sz="4000" b="1" dirty="0">
              <a:solidFill>
                <a:srgbClr val="37DA1C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819150"/>
            <a:ext cx="7162800" cy="432435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sz="800" b="1" dirty="0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</a:rPr>
              <a:t>Healthier Families/</a:t>
            </a:r>
            <a:r>
              <a:rPr lang="en-US" dirty="0">
                <a:solidFill>
                  <a:schemeClr val="bg1"/>
                </a:solidFill>
              </a:rPr>
              <a:t>Reduced Health Care </a:t>
            </a:r>
            <a:r>
              <a:rPr lang="en-US" dirty="0" smtClean="0">
                <a:solidFill>
                  <a:schemeClr val="bg1"/>
                </a:solidFill>
              </a:rPr>
              <a:t>Costs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</a:rPr>
              <a:t>Higher Graduation Rates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</a:rPr>
              <a:t>Reduced Need for Basic Assistance </a:t>
            </a:r>
            <a:r>
              <a:rPr lang="en-US" b="1" dirty="0">
                <a:solidFill>
                  <a:schemeClr val="bg1"/>
                </a:solidFill>
              </a:rPr>
              <a:t>B</a:t>
            </a:r>
            <a:r>
              <a:rPr lang="en-US" b="1" dirty="0" smtClean="0">
                <a:solidFill>
                  <a:schemeClr val="bg1"/>
                </a:solidFill>
              </a:rPr>
              <a:t>enefits</a:t>
            </a: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</a:rPr>
              <a:t>Reduced Prison/Incarceration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</a:rPr>
              <a:t>Reduced Need for Mental Health /</a:t>
            </a:r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ubstance Abuse Services</a:t>
            </a: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/>
                </a:solidFill>
              </a:rPr>
              <a:t>Reduced Need for Emergency &amp; Subsidized Housing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/>
                </a:solidFill>
              </a:rPr>
              <a:t>Thriving Business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95750"/>
            <a:ext cx="15144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9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48828"/>
            <a:ext cx="6248400" cy="10513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5EE747"/>
                </a:solidFill>
              </a:rPr>
              <a:t>Childhood Adversities – Impact on Community Health</a:t>
            </a:r>
            <a:endParaRPr lang="en-US" dirty="0">
              <a:solidFill>
                <a:srgbClr val="5EE74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00150"/>
            <a:ext cx="6781800" cy="394335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2600" u="sng" dirty="0" smtClean="0"/>
          </a:p>
          <a:p>
            <a:pPr algn="ctr"/>
            <a:r>
              <a:rPr lang="en-US" sz="2600" u="sng" dirty="0" smtClean="0"/>
              <a:t>Adverse Childhood Experiences (ACEs Study)</a:t>
            </a:r>
          </a:p>
          <a:p>
            <a:endParaRPr lang="en-US" sz="2400" u="sng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smtClean="0"/>
              <a:t>Study conducted from 1995 to 1997 by Anda and Felitti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smtClean="0"/>
              <a:t>17,000 Kaiser Permanente HMO members surveyed for childhood exposure to adverse experiences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smtClean="0"/>
              <a:t>Findings – Compelling data connecting adverse (traumatic) childhood experiences to poor adult health, life and workforce outcomes</a:t>
            </a:r>
            <a:endParaRPr lang="en-US" sz="24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71950"/>
            <a:ext cx="14382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6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1150"/>
            <a:ext cx="8839200" cy="3657600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n-US" sz="9800" b="1" dirty="0" smtClean="0">
                <a:solidFill>
                  <a:srgbClr val="5EE747"/>
                </a:solidFill>
              </a:rPr>
              <a:t>WHAT ARE Adverse Childhood Experiences ACEs ?</a:t>
            </a:r>
          </a:p>
          <a:p>
            <a:endParaRPr lang="en-US" sz="4300" b="1" dirty="0" smtClean="0">
              <a:solidFill>
                <a:schemeClr val="bg1"/>
              </a:solidFill>
            </a:endParaRPr>
          </a:p>
          <a:p>
            <a:r>
              <a:rPr lang="en-US" sz="8600" b="1" dirty="0" smtClean="0">
                <a:solidFill>
                  <a:schemeClr val="bg1"/>
                </a:solidFill>
              </a:rPr>
              <a:t>G</a:t>
            </a:r>
            <a:r>
              <a:rPr lang="en-US" sz="8600" b="1" dirty="0" smtClean="0">
                <a:solidFill>
                  <a:schemeClr val="bg1"/>
                </a:solidFill>
                <a:latin typeface="Arial"/>
              </a:rPr>
              <a:t>rowing </a:t>
            </a:r>
            <a:r>
              <a:rPr lang="en-US" sz="8600" b="1" dirty="0">
                <a:solidFill>
                  <a:schemeClr val="bg1"/>
                </a:solidFill>
                <a:latin typeface="Arial"/>
              </a:rPr>
              <a:t>up, during your first 18 years of life</a:t>
            </a:r>
            <a:r>
              <a:rPr lang="en-US" sz="8600" b="1" dirty="0" smtClean="0">
                <a:solidFill>
                  <a:schemeClr val="bg1"/>
                </a:solidFill>
                <a:latin typeface="Arial"/>
              </a:rPr>
              <a:t>:</a:t>
            </a:r>
          </a:p>
          <a:p>
            <a:endParaRPr lang="en-US" sz="7200" b="1" dirty="0">
              <a:latin typeface="Arial"/>
            </a:endParaRPr>
          </a:p>
          <a:p>
            <a:pPr lvl="0"/>
            <a:r>
              <a:rPr lang="en-US" sz="7400" dirty="0" smtClean="0">
                <a:latin typeface="Arial"/>
              </a:rPr>
              <a:t>1. Emotional abuse		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6</a:t>
            </a:r>
            <a:r>
              <a:rPr lang="en-US" sz="7400" dirty="0">
                <a:solidFill>
                  <a:prstClr val="white">
                    <a:lumMod val="75000"/>
                  </a:prstClr>
                </a:solidFill>
                <a:latin typeface="Arial"/>
              </a:rPr>
              <a:t>. Parental 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separation/divorce</a:t>
            </a:r>
            <a:endParaRPr lang="en-US" sz="7400" dirty="0" smtClean="0">
              <a:latin typeface="Arial"/>
            </a:endParaRPr>
          </a:p>
          <a:p>
            <a:pPr lvl="0"/>
            <a:r>
              <a:rPr lang="en-US" sz="7400" dirty="0" smtClean="0">
                <a:latin typeface="Arial"/>
              </a:rPr>
              <a:t>2</a:t>
            </a:r>
            <a:r>
              <a:rPr lang="en-US" sz="7400" dirty="0">
                <a:latin typeface="Arial"/>
              </a:rPr>
              <a:t>. </a:t>
            </a:r>
            <a:r>
              <a:rPr lang="en-US" sz="7400" dirty="0" smtClean="0">
                <a:latin typeface="Arial"/>
              </a:rPr>
              <a:t>Physical abuse		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7</a:t>
            </a:r>
            <a:r>
              <a:rPr lang="en-US" sz="7400" dirty="0">
                <a:solidFill>
                  <a:prstClr val="white">
                    <a:lumMod val="75000"/>
                  </a:prstClr>
                </a:solidFill>
                <a:latin typeface="Arial"/>
              </a:rPr>
              <a:t>. Mother treated violently</a:t>
            </a:r>
            <a:r>
              <a:rPr lang="en-US" sz="7400" dirty="0" smtClean="0">
                <a:latin typeface="Arial"/>
              </a:rPr>
              <a:t>	</a:t>
            </a:r>
            <a:endParaRPr lang="en-US" sz="7400" dirty="0">
              <a:latin typeface="Arial"/>
            </a:endParaRPr>
          </a:p>
          <a:p>
            <a:pPr lvl="0"/>
            <a:r>
              <a:rPr lang="en-US" sz="7400" dirty="0" smtClean="0">
                <a:latin typeface="Arial"/>
              </a:rPr>
              <a:t>3</a:t>
            </a:r>
            <a:r>
              <a:rPr lang="en-US" sz="7400" dirty="0">
                <a:latin typeface="Arial"/>
              </a:rPr>
              <a:t>. </a:t>
            </a:r>
            <a:r>
              <a:rPr lang="en-US" sz="7400" dirty="0" smtClean="0">
                <a:latin typeface="Arial"/>
              </a:rPr>
              <a:t>Sexual abuse		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8</a:t>
            </a:r>
            <a:r>
              <a:rPr lang="en-US" sz="7400" dirty="0">
                <a:solidFill>
                  <a:prstClr val="white">
                    <a:lumMod val="75000"/>
                  </a:prstClr>
                </a:solidFill>
                <a:latin typeface="Arial"/>
              </a:rPr>
              <a:t>. Caregiver drug 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abuser</a:t>
            </a:r>
            <a:endParaRPr lang="en-US" sz="7400" dirty="0" smtClean="0">
              <a:latin typeface="Arial"/>
            </a:endParaRPr>
          </a:p>
          <a:p>
            <a:r>
              <a:rPr lang="en-US" sz="7400" dirty="0" smtClean="0">
                <a:latin typeface="Arial"/>
              </a:rPr>
              <a:t>4</a:t>
            </a:r>
            <a:r>
              <a:rPr lang="en-US" sz="7400" dirty="0">
                <a:latin typeface="Arial"/>
              </a:rPr>
              <a:t>. </a:t>
            </a:r>
            <a:r>
              <a:rPr lang="en-US" sz="7400" dirty="0" smtClean="0">
                <a:latin typeface="Arial"/>
              </a:rPr>
              <a:t>Emotional neglect	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9</a:t>
            </a:r>
            <a:r>
              <a:rPr lang="en-US" sz="7400" dirty="0">
                <a:solidFill>
                  <a:prstClr val="white">
                    <a:lumMod val="75000"/>
                  </a:prstClr>
                </a:solidFill>
                <a:latin typeface="Arial"/>
              </a:rPr>
              <a:t>. 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Caregiver depression/suicide</a:t>
            </a:r>
            <a:endParaRPr lang="en-US" sz="7400" dirty="0">
              <a:latin typeface="Arial"/>
            </a:endParaRPr>
          </a:p>
          <a:p>
            <a:pPr lvl="0"/>
            <a:r>
              <a:rPr lang="en-US" sz="7400" dirty="0">
                <a:solidFill>
                  <a:prstClr val="white">
                    <a:lumMod val="75000"/>
                  </a:prstClr>
                </a:solidFill>
                <a:latin typeface="Arial"/>
              </a:rPr>
              <a:t>5. Physical </a:t>
            </a:r>
            <a:r>
              <a:rPr lang="en-US" sz="74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neglect	 	10</a:t>
            </a:r>
            <a:r>
              <a:rPr lang="en-US" sz="7400" dirty="0">
                <a:solidFill>
                  <a:prstClr val="white">
                    <a:lumMod val="75000"/>
                  </a:prstClr>
                </a:solidFill>
                <a:latin typeface="Arial"/>
              </a:rPr>
              <a:t>. Caregiver incarceration</a:t>
            </a:r>
          </a:p>
          <a:p>
            <a:pPr lvl="0"/>
            <a:endParaRPr lang="en-US" sz="5500" dirty="0">
              <a:solidFill>
                <a:prstClr val="white">
                  <a:lumMod val="75000"/>
                </a:prstClr>
              </a:solidFill>
              <a:latin typeface="Arial"/>
            </a:endParaRPr>
          </a:p>
          <a:p>
            <a:endParaRPr lang="en-US" sz="7200" dirty="0">
              <a:latin typeface="Ari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505325"/>
            <a:ext cx="1209675" cy="638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6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285750"/>
            <a:ext cx="7010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i="1" kern="0" dirty="0" smtClean="0">
                <a:solidFill>
                  <a:srgbClr val="37DA1C"/>
                </a:solidFill>
                <a:latin typeface="Arial"/>
                <a:ea typeface="+mj-ea"/>
                <a:cs typeface="+mj-cs"/>
              </a:rPr>
              <a:t>Emotional Consequences </a:t>
            </a:r>
            <a:r>
              <a:rPr lang="en-US" sz="3600" b="1" i="1" kern="0" dirty="0">
                <a:solidFill>
                  <a:srgbClr val="37DA1C"/>
                </a:solidFill>
                <a:latin typeface="Arial"/>
                <a:ea typeface="+mj-ea"/>
                <a:cs typeface="+mj-cs"/>
              </a:rPr>
              <a:t>of </a:t>
            </a:r>
            <a:r>
              <a:rPr lang="en-US" sz="3600" b="1" i="1" kern="0" dirty="0" smtClean="0">
                <a:solidFill>
                  <a:srgbClr val="37DA1C"/>
                </a:solidFill>
                <a:latin typeface="Arial"/>
                <a:ea typeface="+mj-ea"/>
                <a:cs typeface="+mj-cs"/>
              </a:rPr>
              <a:t>Trauma</a:t>
            </a:r>
          </a:p>
          <a:p>
            <a:pPr lvl="0">
              <a:spcBef>
                <a:spcPct val="20000"/>
              </a:spcBef>
            </a:pPr>
            <a:endParaRPr lang="en-US" sz="1600" dirty="0">
              <a:solidFill>
                <a:prstClr val="white">
                  <a:lumMod val="75000"/>
                </a:prstClr>
              </a:solidFill>
            </a:endParaRP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Difficulty </a:t>
            </a: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paying 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attention and weak memory</a:t>
            </a:r>
            <a:endParaRPr lang="en-US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Reduced ability to focus, organize or process information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Interference with effective problem solving 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or </a:t>
            </a: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planning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Overwhelming feelings of frustration and anxiety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State of hyper-arousal or dissociation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1950"/>
            <a:ext cx="15144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382000" cy="59412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37DA1C"/>
                </a:solidFill>
              </a:rPr>
              <a:t>VISION : A Community of Healthy Families</a:t>
            </a:r>
            <a:endParaRPr lang="en-US" dirty="0">
              <a:solidFill>
                <a:srgbClr val="37DA1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71549"/>
            <a:ext cx="8677275" cy="4114801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99FF33"/>
              </a:buClr>
              <a:buNone/>
            </a:pPr>
            <a:r>
              <a:rPr lang="en-US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Communities, families, business, health care and education – we all win when children develop healthy physical and emotional resilience and become a strong work force for tomorrow. Through understanding of the Adverse Childhood Experiences Study and Trauma Informed Care, we can achieve this vision for our community.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43349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5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152400" y="1528762"/>
            <a:ext cx="3048000" cy="871538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Adverse Childhood Experiences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422946"/>
              </p:ext>
            </p:extLst>
          </p:nvPr>
        </p:nvGraphicFramePr>
        <p:xfrm>
          <a:off x="3429000" y="1714500"/>
          <a:ext cx="5410199" cy="32956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88691"/>
                <a:gridCol w="973836"/>
                <a:gridCol w="973836"/>
                <a:gridCol w="973836"/>
              </a:tblGrid>
              <a:tr h="870463"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OUTCOME</a:t>
                      </a:r>
                      <a:endParaRPr lang="en-US" sz="1400" dirty="0"/>
                    </a:p>
                  </a:txBody>
                  <a:tcPr marL="88828" marR="88828" marT="31942" marB="31942">
                    <a:solidFill>
                      <a:srgbClr val="6FDF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 of ACEs</a:t>
                      </a:r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No</a:t>
                      </a:r>
                      <a:r>
                        <a:rPr lang="en-US" sz="1100" baseline="0" dirty="0" smtClean="0"/>
                        <a:t> ACE’s</a:t>
                      </a:r>
                      <a:endParaRPr lang="en-US" sz="1100" dirty="0"/>
                    </a:p>
                  </a:txBody>
                  <a:tcPr marL="88828" marR="88828" marT="31942" marB="31942">
                    <a:solidFill>
                      <a:srgbClr val="6FDF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 of ACEs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1-3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828" marR="88828" marT="31942" marB="31942">
                    <a:solidFill>
                      <a:srgbClr val="6FDF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 of ACEs</a:t>
                      </a:r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4-8</a:t>
                      </a:r>
                      <a:endParaRPr lang="en-US" sz="1100" dirty="0"/>
                    </a:p>
                  </a:txBody>
                  <a:tcPr marL="88828" marR="88828" marT="31942" marB="31942">
                    <a:solidFill>
                      <a:srgbClr val="6FDF1B"/>
                    </a:solidFill>
                  </a:tcPr>
                </a:tc>
              </a:tr>
              <a:tr h="48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Heart</a:t>
                      </a:r>
                      <a:r>
                        <a:rPr lang="en-US" sz="1100" baseline="0" dirty="0" smtClean="0"/>
                        <a:t> Disease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in 14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7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6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</a:tr>
              <a:tr h="48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Smoker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16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9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6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</a:tr>
              <a:tr h="48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Alcoholic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69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in 9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6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</a:tr>
              <a:tr h="48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Suicide</a:t>
                      </a:r>
                      <a:r>
                        <a:rPr lang="en-US" sz="1100" baseline="0" dirty="0" smtClean="0"/>
                        <a:t> Attempts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96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in 10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5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</a:tr>
              <a:tr h="48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IV-drug user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480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43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r>
                        <a:rPr lang="en-US" sz="1100" baseline="0" dirty="0" smtClean="0"/>
                        <a:t> in 43</a:t>
                      </a:r>
                      <a:endParaRPr lang="en-US" sz="1100" dirty="0"/>
                    </a:p>
                  </a:txBody>
                  <a:tcPr marL="88828" marR="88828" marT="31942" marB="31942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24150"/>
            <a:ext cx="2633853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57150"/>
            <a:ext cx="693420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7DA1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Current </a:t>
            </a:r>
            <a:r>
              <a:rPr lang="en-US" sz="3200" b="1" kern="0" noProof="0" dirty="0" smtClean="0">
                <a:solidFill>
                  <a:srgbClr val="37DA1C"/>
                </a:solidFill>
                <a:latin typeface="Arial"/>
                <a:ea typeface="+mj-ea"/>
                <a:cs typeface="+mj-cs"/>
              </a:rPr>
              <a:t>Business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7DA1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Investments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r>
              <a:rPr lang="en-US" b="1" u="sng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UNTREATED CHILDHOOD TRAUMA COST TO EMPLOYERS</a:t>
            </a:r>
            <a:endParaRPr lang="en-US" b="1" u="sng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endParaRPr lang="en-US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endParaRPr lang="en-US" sz="800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Productivity loss resulting from on-the-job employee mental health problems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…………....…………….$</a:t>
            </a: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150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Billion</a:t>
            </a:r>
            <a:r>
              <a:rPr lang="en-US" sz="1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*</a:t>
            </a:r>
            <a:endParaRPr lang="en-US" sz="1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Arial" pitchFamily="34" charset="0"/>
              <a:buChar char="•"/>
              <a:defRPr/>
            </a:pPr>
            <a:endParaRPr lang="en-US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Tx/>
              <a:buChar char="•"/>
              <a:defRPr/>
            </a:pP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Increase </a:t>
            </a: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to business costs distributed through employer medical plan benefits and absenteeism.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Tx/>
              <a:buChar char="–"/>
              <a:defRPr/>
            </a:pP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Anxiety and depression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…………………..…$</a:t>
            </a: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125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Billion</a:t>
            </a:r>
            <a:r>
              <a:rPr lang="en-US" sz="1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*</a:t>
            </a:r>
            <a:endParaRPr lang="en-US" sz="1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Tx/>
              <a:buChar char="–"/>
              <a:defRPr/>
            </a:pP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Substance Abuse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……………………….…….$</a:t>
            </a: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246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Billion</a:t>
            </a:r>
            <a:r>
              <a:rPr lang="en-US" sz="1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*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Tx/>
              <a:buChar char="–"/>
              <a:defRPr/>
            </a:pPr>
            <a:endParaRPr lang="en-US" sz="1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1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r>
              <a:rPr 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*(</a:t>
            </a:r>
            <a:r>
              <a:rPr lang="en-US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American Psychological Association </a:t>
            </a:r>
            <a:r>
              <a:rPr 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Practice </a:t>
            </a:r>
            <a:r>
              <a:rPr lang="en-US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Organization 2008</a:t>
            </a:r>
            <a:r>
              <a:rPr 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endParaRPr lang="en-US" sz="1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1950"/>
            <a:ext cx="15144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5750"/>
            <a:ext cx="6705600" cy="1600200"/>
          </a:xfrm>
        </p:spPr>
        <p:txBody>
          <a:bodyPr>
            <a:normAutofit/>
          </a:bodyPr>
          <a:lstStyle/>
          <a:p>
            <a:pPr lvl="0" algn="ctr"/>
            <a:r>
              <a:rPr lang="en-US" kern="0" dirty="0">
                <a:solidFill>
                  <a:srgbClr val="37DA1C"/>
                </a:solidFill>
                <a:latin typeface="Arial"/>
              </a:rPr>
              <a:t> </a:t>
            </a:r>
            <a:r>
              <a:rPr lang="en-US" sz="4400" kern="0" dirty="0" smtClean="0">
                <a:solidFill>
                  <a:srgbClr val="37DA1C"/>
                </a:solidFill>
                <a:latin typeface="Arial"/>
              </a:rPr>
              <a:t>How Do We Know This Works? Evidence?</a:t>
            </a:r>
            <a:r>
              <a:rPr lang="en-US" sz="4400" kern="0" dirty="0">
                <a:solidFill>
                  <a:srgbClr val="37DA1C"/>
                </a:solidFill>
                <a:latin typeface="Arial"/>
              </a:rPr>
              <a:t/>
            </a:r>
            <a:br>
              <a:rPr lang="en-US" sz="4400" kern="0" dirty="0">
                <a:solidFill>
                  <a:srgbClr val="37DA1C"/>
                </a:solidFill>
                <a:latin typeface="Arial"/>
              </a:rPr>
            </a:br>
            <a:endParaRPr lang="en-US" sz="9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0"/>
            <a:ext cx="2141220" cy="2857500"/>
          </a:xfrm>
        </p:spPr>
      </p:pic>
    </p:spTree>
    <p:extLst>
      <p:ext uri="{BB962C8B-B14F-4D97-AF65-F5344CB8AC3E}">
        <p14:creationId xmlns:p14="http://schemas.microsoft.com/office/powerpoint/2010/main" val="19341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7996237" cy="5941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EE747"/>
                </a:solidFill>
              </a:rPr>
              <a:t>Progressive Strategies that Work!</a:t>
            </a:r>
            <a:endParaRPr lang="en-US" dirty="0">
              <a:solidFill>
                <a:srgbClr val="5EE74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84260"/>
            <a:ext cx="5715000" cy="301148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95749"/>
            <a:ext cx="15144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24000" y="4400549"/>
            <a:ext cx="441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r>
              <a:rPr lang="en-US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American Courtesy of the Washington State Family Policy Council, </a:t>
            </a: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defRPr/>
            </a:pPr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www.fpc.wa.gov/publications/How-To.Community.Capacity.2011.pdf</a:t>
            </a:r>
            <a:r>
              <a:rPr lang="en-US" sz="1000" dirty="0" smtClean="0"/>
              <a:t>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835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34303"/>
            <a:ext cx="7391400" cy="48625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 smtClean="0">
                <a:solidFill>
                  <a:srgbClr val="37DA1C"/>
                </a:solidFill>
              </a:rPr>
              <a:t>Community Effort</a:t>
            </a:r>
          </a:p>
          <a:p>
            <a:pPr algn="ctr"/>
            <a:r>
              <a:rPr lang="en-US" sz="4000" b="1" dirty="0" smtClean="0">
                <a:solidFill>
                  <a:srgbClr val="37DA1C"/>
                </a:solidFill>
              </a:rPr>
              <a:t>How to get from Here to There?</a:t>
            </a:r>
          </a:p>
          <a:p>
            <a:pPr algn="ctr"/>
            <a:endParaRPr lang="en-US" sz="1800" dirty="0" smtClean="0">
              <a:solidFill>
                <a:srgbClr val="0DC323"/>
              </a:solidFill>
            </a:endParaRPr>
          </a:p>
          <a:p>
            <a:pPr algn="ctr"/>
            <a:endParaRPr lang="en-US" sz="1700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We need to shift Gears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rgbClr val="37DA1C"/>
                </a:solidFill>
              </a:rPr>
              <a:t>Today</a:t>
            </a:r>
            <a:r>
              <a:rPr lang="en-US" sz="2800" dirty="0" smtClean="0">
                <a:solidFill>
                  <a:srgbClr val="37DA1C"/>
                </a:solidFill>
              </a:rPr>
              <a:t> </a:t>
            </a:r>
            <a:r>
              <a:rPr lang="en-US" sz="2800" dirty="0" smtClean="0">
                <a:solidFill>
                  <a:srgbClr val="0DC323"/>
                </a:solidFill>
              </a:rPr>
              <a:t>                              </a:t>
            </a:r>
            <a:r>
              <a:rPr lang="en-US" sz="3200" dirty="0" smtClean="0">
                <a:solidFill>
                  <a:srgbClr val="37DA1C"/>
                </a:solidFill>
              </a:rPr>
              <a:t>Tomorrow</a:t>
            </a:r>
            <a:endParaRPr lang="en-US" sz="3200" dirty="0">
              <a:solidFill>
                <a:srgbClr val="37DA1C"/>
              </a:solidFill>
            </a:endParaRPr>
          </a:p>
          <a:p>
            <a:pPr algn="ctr"/>
            <a:endParaRPr lang="en-US" sz="2800" u="sng" dirty="0" smtClean="0">
              <a:solidFill>
                <a:srgbClr val="0DC323"/>
              </a:solidFill>
            </a:endParaRPr>
          </a:p>
          <a:p>
            <a:pPr algn="ctr"/>
            <a:endParaRPr lang="en-US" sz="2800" u="sng" dirty="0">
              <a:solidFill>
                <a:srgbClr val="0DC323"/>
              </a:solidFill>
            </a:endParaRPr>
          </a:p>
          <a:p>
            <a:pPr algn="ctr"/>
            <a:r>
              <a:rPr lang="en-US" sz="2400" dirty="0" smtClean="0">
                <a:solidFill>
                  <a:srgbClr val="0DC323"/>
                </a:solidFill>
              </a:rPr>
              <a:t> </a:t>
            </a:r>
            <a:r>
              <a:rPr lang="en-US" sz="2400" dirty="0" smtClean="0">
                <a:solidFill>
                  <a:srgbClr val="37DA1C"/>
                </a:solidFill>
              </a:rPr>
              <a:t>Static </a:t>
            </a:r>
            <a:r>
              <a:rPr lang="en-US" sz="2800" dirty="0" smtClean="0">
                <a:solidFill>
                  <a:srgbClr val="37DA1C"/>
                </a:solidFill>
              </a:rPr>
              <a:t>    </a:t>
            </a:r>
            <a:r>
              <a:rPr lang="en-US" sz="2800" dirty="0" smtClean="0">
                <a:solidFill>
                  <a:srgbClr val="0DC323"/>
                </a:solidFill>
              </a:rPr>
              <a:t>                              </a:t>
            </a:r>
            <a:r>
              <a:rPr lang="en-US" sz="2400" dirty="0" smtClean="0">
                <a:solidFill>
                  <a:srgbClr val="37DA1C"/>
                </a:solidFill>
              </a:rPr>
              <a:t>Progressive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57550"/>
            <a:ext cx="1524000" cy="1219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1950"/>
            <a:ext cx="15144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60" y="3333751"/>
            <a:ext cx="15811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382000" cy="59412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37DA1C"/>
                </a:solidFill>
              </a:rPr>
              <a:t>VISION : A Community of Healthy Families</a:t>
            </a:r>
            <a:endParaRPr lang="en-US" dirty="0">
              <a:solidFill>
                <a:srgbClr val="37DA1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71549"/>
            <a:ext cx="8677275" cy="4114801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99FF33"/>
              </a:buClr>
              <a:buNone/>
            </a:pPr>
            <a:r>
              <a:rPr lang="en-US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Communities, families, business, health care and education – we all win when children develop healthy physical and emotional resilience and become a strong work force for tomorrow. Through understanding of the Adverse Childhood Experiences Study and Trauma Informed Care, we can achieve this vision for our community.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43349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6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71549"/>
            <a:ext cx="8305800" cy="3737371"/>
          </a:xfrm>
        </p:spPr>
        <p:txBody>
          <a:bodyPr>
            <a:normAutofit/>
          </a:bodyPr>
          <a:lstStyle/>
          <a:p>
            <a:pPr marL="0" lvl="0" indent="0" algn="ctr">
              <a:buNone/>
              <a:defRPr/>
            </a:pPr>
            <a:endParaRPr lang="en-US" sz="3200" b="1" dirty="0" smtClean="0"/>
          </a:p>
          <a:p>
            <a:pPr marL="0" lvl="0" indent="0" algn="ctr">
              <a:buNone/>
              <a:defRPr/>
            </a:pPr>
            <a:endParaRPr lang="en-US" sz="1600" b="1" dirty="0"/>
          </a:p>
          <a:p>
            <a:pPr marL="0" lvl="0" indent="0" algn="ctr">
              <a:buNone/>
              <a:defRPr/>
            </a:pPr>
            <a:r>
              <a:rPr lang="en-US" sz="3200" b="1" dirty="0" smtClean="0"/>
              <a:t>Family </a:t>
            </a:r>
            <a:r>
              <a:rPr lang="en-US" sz="3200" b="1" dirty="0"/>
              <a:t>Resources is </a:t>
            </a:r>
            <a:r>
              <a:rPr lang="en-US" sz="3200" b="1" dirty="0" smtClean="0"/>
              <a:t>looking for</a:t>
            </a:r>
          </a:p>
          <a:p>
            <a:pPr marL="0" lvl="0" indent="0" algn="ctr">
              <a:buNone/>
              <a:defRPr/>
            </a:pPr>
            <a:r>
              <a:rPr lang="en-US" sz="3200" b="1" dirty="0" smtClean="0"/>
              <a:t>Community Investment Partners. </a:t>
            </a:r>
          </a:p>
          <a:p>
            <a:pPr marL="0" lvl="0" indent="0">
              <a:buNone/>
            </a:pPr>
            <a:endParaRPr lang="en-US" sz="2800" b="1" i="1" dirty="0" smtClean="0">
              <a:solidFill>
                <a:prstClr val="white"/>
              </a:solidFill>
            </a:endParaRPr>
          </a:p>
          <a:p>
            <a:pPr marL="0" lvl="0" indent="0" algn="ctr">
              <a:buNone/>
            </a:pPr>
            <a:r>
              <a:rPr lang="en-US" sz="2800" b="1" i="1" dirty="0" smtClean="0">
                <a:solidFill>
                  <a:prstClr val="white"/>
                </a:solidFill>
              </a:rPr>
              <a:t>Will </a:t>
            </a:r>
            <a:r>
              <a:rPr lang="en-US" sz="2800" b="1" i="1" dirty="0">
                <a:solidFill>
                  <a:prstClr val="white"/>
                </a:solidFill>
              </a:rPr>
              <a:t>you invest?</a:t>
            </a:r>
          </a:p>
          <a:p>
            <a:pPr marL="0" lvl="0" indent="0" algn="ctr">
              <a:buNone/>
              <a:defRPr/>
            </a:pPr>
            <a:endParaRPr lang="en-US" sz="3200" b="1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352925"/>
            <a:ext cx="16668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8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85750"/>
            <a:ext cx="6400800" cy="3505200"/>
          </a:xfrm>
        </p:spPr>
        <p:txBody>
          <a:bodyPr/>
          <a:lstStyle/>
          <a:p>
            <a:pPr marL="0" lvl="0" indent="0" algn="ctr">
              <a:buNone/>
            </a:pPr>
            <a:endParaRPr lang="en-US" sz="800" b="1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0" lvl="0" indent="0" algn="ctr">
              <a:buNone/>
            </a:pPr>
            <a:endParaRPr lang="en-US" sz="5400" b="1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0" lvl="0" indent="0" algn="ctr">
              <a:buNone/>
            </a:pPr>
            <a:endParaRPr lang="en-US" sz="2000" b="1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0" lvl="0" indent="0" algn="ctr">
              <a:buNone/>
            </a:pPr>
            <a:r>
              <a:rPr lang="en-US" sz="5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Thank </a:t>
            </a:r>
            <a:r>
              <a:rPr lang="en-US" sz="5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You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1"/>
            <a:ext cx="9144000" cy="25146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1950"/>
            <a:ext cx="1666875" cy="1143000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3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750"/>
            <a:ext cx="624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37DA1C"/>
                </a:solidFill>
              </a:rPr>
              <a:t/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4000" dirty="0">
                <a:solidFill>
                  <a:srgbClr val="37DA1C"/>
                </a:solidFill>
              </a:rPr>
              <a:t/>
            </a:r>
            <a:br>
              <a:rPr lang="en-US" sz="4000" dirty="0">
                <a:solidFill>
                  <a:srgbClr val="37DA1C"/>
                </a:solidFill>
              </a:rPr>
            </a:br>
            <a:r>
              <a:rPr lang="en-US" sz="4000" dirty="0" smtClean="0">
                <a:solidFill>
                  <a:srgbClr val="37DA1C"/>
                </a:solidFill>
              </a:rPr>
              <a:t/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4000" dirty="0" smtClean="0">
                <a:solidFill>
                  <a:srgbClr val="37DA1C"/>
                </a:solidFill>
              </a:rPr>
              <a:t/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4000" dirty="0">
                <a:solidFill>
                  <a:srgbClr val="37DA1C"/>
                </a:solidFill>
              </a:rPr>
              <a:t/>
            </a:r>
            <a:br>
              <a:rPr lang="en-US" sz="4000" dirty="0">
                <a:solidFill>
                  <a:srgbClr val="37DA1C"/>
                </a:solidFill>
              </a:rPr>
            </a:br>
            <a:r>
              <a:rPr lang="en-US" sz="4000" dirty="0" smtClean="0">
                <a:solidFill>
                  <a:srgbClr val="37DA1C"/>
                </a:solidFill>
              </a:rPr>
              <a:t>Walking–the-Walk</a:t>
            </a:r>
            <a:br>
              <a:rPr lang="en-US" sz="4000" dirty="0" smtClean="0">
                <a:solidFill>
                  <a:srgbClr val="37DA1C"/>
                </a:solidFill>
              </a:rPr>
            </a:br>
            <a:r>
              <a:rPr lang="en-US" sz="2700" dirty="0" smtClean="0">
                <a:solidFill>
                  <a:srgbClr val="37DA1C"/>
                </a:solidFill>
              </a:rPr>
              <a:t>December </a:t>
            </a:r>
            <a:r>
              <a:rPr lang="en-US" sz="2700" dirty="0">
                <a:solidFill>
                  <a:srgbClr val="37DA1C"/>
                </a:solidFill>
              </a:rPr>
              <a:t>2008 – </a:t>
            </a:r>
            <a:r>
              <a:rPr lang="en-US" sz="2700" dirty="0" smtClean="0">
                <a:solidFill>
                  <a:srgbClr val="37DA1C"/>
                </a:solidFill>
              </a:rPr>
              <a:t>2013  </a:t>
            </a:r>
            <a:r>
              <a:rPr lang="en-US" sz="2700" dirty="0">
                <a:solidFill>
                  <a:srgbClr val="37DA1C"/>
                </a:solidFill>
              </a:rPr>
              <a:t>FRI Internal Work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37DA1C"/>
                </a:solidFill>
              </a:rPr>
              <a:t> </a:t>
            </a:r>
            <a:endParaRPr lang="en-US" dirty="0">
              <a:solidFill>
                <a:srgbClr val="37DA1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895350"/>
            <a:ext cx="7239000" cy="4248150"/>
          </a:xfrm>
        </p:spPr>
        <p:txBody>
          <a:bodyPr>
            <a:normAutofit fontScale="47500" lnSpcReduction="20000"/>
          </a:bodyPr>
          <a:lstStyle/>
          <a:p>
            <a:pPr marL="233363" indent="-2333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4500" dirty="0" smtClean="0"/>
              <a:t>Agency Kick Off Training Tonier Cain/ Dr. Tim Tunner</a:t>
            </a:r>
            <a:endParaRPr lang="en-US" sz="4500" dirty="0"/>
          </a:p>
          <a:p>
            <a:pPr marL="233363" indent="-2333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4500" dirty="0" smtClean="0"/>
              <a:t>Agency Wide Fallot &amp; Harris Assessment</a:t>
            </a:r>
          </a:p>
          <a:p>
            <a:pPr marL="233363" indent="-2333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4500" dirty="0" smtClean="0"/>
              <a:t>Intensive Training - </a:t>
            </a:r>
            <a:r>
              <a:rPr lang="en-US" sz="4500" i="1" u="sng" dirty="0" smtClean="0"/>
              <a:t>Midwest Trauma Services Network (MTSN)</a:t>
            </a:r>
            <a:r>
              <a:rPr lang="en-US" sz="4500" dirty="0" smtClean="0"/>
              <a:t>  </a:t>
            </a:r>
            <a:endParaRPr lang="en-US" sz="4500" dirty="0"/>
          </a:p>
          <a:p>
            <a:pPr marL="233363" indent="-2333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4500" dirty="0" smtClean="0"/>
              <a:t>Implementation of Internal  Core TIC Team</a:t>
            </a:r>
          </a:p>
          <a:p>
            <a:pPr marL="233363" indent="-2333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4500" dirty="0" smtClean="0"/>
              <a:t>internal TIC Training Program for all new employees</a:t>
            </a:r>
          </a:p>
          <a:p>
            <a:pPr marL="233363" indent="-2333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4500" dirty="0" smtClean="0"/>
              <a:t>Adoption of Board Policy Adopting Trauma Informed Care</a:t>
            </a:r>
            <a:endParaRPr lang="en-US" sz="4500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76683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6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78445" y="761999"/>
            <a:ext cx="8703630" cy="4200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800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Juvenile Court /Juvenile Court Judge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DHS SAM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United Way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Health Care Entities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Systems of Care Panels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Volunteers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Area School Districts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University Partners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Multiple Community Organizations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209551"/>
            <a:ext cx="8991600" cy="6096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37DA1C"/>
                </a:solidFill>
              </a:rPr>
              <a:t>2010 – 2013 Introduction </a:t>
            </a:r>
            <a:r>
              <a:rPr lang="en-US" sz="4000" b="1" dirty="0">
                <a:solidFill>
                  <a:srgbClr val="37DA1C"/>
                </a:solidFill>
              </a:rPr>
              <a:t>to Community Partners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43350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94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686800" cy="59412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37DA1C"/>
                </a:solidFill>
              </a:rPr>
              <a:t>2012 Community Conference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1"/>
            <a:ext cx="8610600" cy="440055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smtClean="0"/>
              <a:t>Co-hosted FRI/MTSN Community Conference </a:t>
            </a:r>
          </a:p>
          <a:p>
            <a:pPr>
              <a:defRPr/>
            </a:pPr>
            <a:endParaRPr lang="en-US" sz="900" dirty="0" smtClean="0"/>
          </a:p>
          <a:p>
            <a:pPr lvl="1">
              <a:defRPr/>
            </a:pPr>
            <a:r>
              <a:rPr lang="en-US" sz="2800" dirty="0" smtClean="0"/>
              <a:t>Robert Anda, M.D.</a:t>
            </a:r>
          </a:p>
          <a:p>
            <a:pPr lvl="1">
              <a:defRPr/>
            </a:pPr>
            <a:r>
              <a:rPr lang="en-US" sz="2800" dirty="0" smtClean="0"/>
              <a:t>Sandra Bloom M.D.</a:t>
            </a:r>
          </a:p>
          <a:p>
            <a:pPr lvl="1">
              <a:defRPr/>
            </a:pPr>
            <a:r>
              <a:rPr lang="en-US" sz="2800" dirty="0" smtClean="0"/>
              <a:t>Frank Grijalva MSPH</a:t>
            </a:r>
          </a:p>
          <a:p>
            <a:pPr lvl="1">
              <a:defRPr/>
            </a:pPr>
            <a:r>
              <a:rPr lang="en-US" sz="2800" dirty="0" smtClean="0"/>
              <a:t>Robert Macy Ph.D.</a:t>
            </a:r>
          </a:p>
          <a:p>
            <a:pPr lvl="1">
              <a:defRPr/>
            </a:pPr>
            <a:r>
              <a:rPr lang="en-US" sz="2800" dirty="0"/>
              <a:t>Robert Kinscherff, Ph.D. Esq</a:t>
            </a:r>
            <a:endParaRPr lang="en-US" sz="2800" dirty="0" smtClean="0"/>
          </a:p>
          <a:p>
            <a:pPr lvl="1">
              <a:defRPr/>
            </a:pPr>
            <a:r>
              <a:rPr lang="en-US" sz="2800" dirty="0"/>
              <a:t>Dicki Johnson Macy, Ed.M, </a:t>
            </a:r>
            <a:r>
              <a:rPr lang="en-US" sz="2800" dirty="0" smtClean="0"/>
              <a:t>LMHC</a:t>
            </a:r>
          </a:p>
          <a:p>
            <a:pPr lvl="1">
              <a:defRPr/>
            </a:pPr>
            <a:r>
              <a:rPr lang="en-US" sz="2800" dirty="0" smtClean="0"/>
              <a:t>Lyndra Bills M.D.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sz="10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43350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9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1428750"/>
            <a:ext cx="2514597" cy="27444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Not This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67700" cy="9179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400" b="1" dirty="0">
                <a:solidFill>
                  <a:srgbClr val="37DA1C"/>
                </a:solidFill>
              </a:rPr>
              <a:t>After Awareness </a:t>
            </a:r>
            <a:r>
              <a:rPr lang="en-US" sz="4400" b="1" dirty="0" smtClean="0">
                <a:solidFill>
                  <a:srgbClr val="37DA1C"/>
                </a:solidFill>
              </a:rPr>
              <a:t>Is Created </a:t>
            </a:r>
            <a:r>
              <a:rPr lang="en-US" sz="3600" b="1" dirty="0" smtClean="0">
                <a:solidFill>
                  <a:srgbClr val="37DA1C"/>
                </a:solidFill>
              </a:rPr>
              <a:t/>
            </a:r>
            <a:br>
              <a:rPr lang="en-US" sz="3600" b="1" dirty="0" smtClean="0">
                <a:solidFill>
                  <a:srgbClr val="37DA1C"/>
                </a:solidFill>
              </a:rPr>
            </a:br>
            <a:r>
              <a:rPr lang="en-US" sz="3100" dirty="0" smtClean="0">
                <a:solidFill>
                  <a:srgbClr val="37DA1C"/>
                </a:solidFill>
              </a:rPr>
              <a:t>What </a:t>
            </a:r>
            <a:r>
              <a:rPr lang="en-US" sz="3100" dirty="0">
                <a:solidFill>
                  <a:srgbClr val="37DA1C"/>
                </a:solidFill>
              </a:rPr>
              <a:t>do I do with this information</a:t>
            </a:r>
            <a:r>
              <a:rPr lang="en-US" sz="3100" dirty="0" smtClean="0">
                <a:solidFill>
                  <a:srgbClr val="37DA1C"/>
                </a:solidFill>
              </a:rPr>
              <a:t>?</a:t>
            </a:r>
            <a:endParaRPr lang="en-US" sz="3600" b="1" dirty="0">
              <a:solidFill>
                <a:srgbClr val="37DA1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28750"/>
            <a:ext cx="289560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2419350"/>
            <a:ext cx="2639060" cy="1981200"/>
          </a:xfrm>
          <a:prstGeom prst="rect">
            <a:avLst/>
          </a:prstGeom>
        </p:spPr>
      </p:pic>
      <p:sp>
        <p:nvSpPr>
          <p:cNvPr id="17" name="Content Placeholder 15"/>
          <p:cNvSpPr>
            <a:spLocks noGrp="1"/>
          </p:cNvSpPr>
          <p:nvPr>
            <p:ph sz="half" idx="14"/>
          </p:nvPr>
        </p:nvSpPr>
        <p:spPr>
          <a:xfrm>
            <a:off x="6162675" y="1409700"/>
            <a:ext cx="2819400" cy="285750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Do One Thing</a:t>
            </a:r>
            <a:endParaRPr lang="en-US" sz="3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6" y="2952750"/>
            <a:ext cx="2662491" cy="17526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24350"/>
            <a:ext cx="1133475" cy="638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6400800" cy="59412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>
                <a:solidFill>
                  <a:srgbClr val="37DA1C"/>
                </a:solidFill>
              </a:rPr>
              <a:t>Operationalizing ACES’s</a:t>
            </a:r>
            <a:endParaRPr lang="en-US" sz="4000" dirty="0">
              <a:solidFill>
                <a:srgbClr val="37DA1C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047750"/>
            <a:ext cx="8212137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3600" i="1" dirty="0" smtClean="0"/>
              <a:t>“The information from the ACE study is expressed through the active practice of becoming Trauma Informed” in all we do. </a:t>
            </a:r>
          </a:p>
          <a:p>
            <a:pPr marL="0" indent="0">
              <a:buFontTx/>
              <a:buNone/>
              <a:defRPr/>
            </a:pPr>
            <a:endParaRPr lang="en-US" sz="2800" b="1" i="1" dirty="0" smtClean="0"/>
          </a:p>
          <a:p>
            <a:pPr marL="0" indent="0" algn="ctr">
              <a:buFontTx/>
              <a:buNone/>
              <a:defRPr/>
            </a:pPr>
            <a:r>
              <a:rPr lang="en-US" sz="2800" b="1" i="1" dirty="0" smtClean="0"/>
              <a:t>Frank Grijalva 2012</a:t>
            </a:r>
          </a:p>
          <a:p>
            <a:pPr marL="0" indent="0">
              <a:buFontTx/>
              <a:buNone/>
              <a:defRPr/>
            </a:pPr>
            <a:endParaRPr lang="en-US" sz="800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43350"/>
            <a:ext cx="1666875" cy="10191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8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150"/>
            <a:ext cx="6400800" cy="533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5EE747"/>
                </a:solidFill>
              </a:rPr>
              <a:t>Developing Strategies</a:t>
            </a:r>
            <a:endParaRPr lang="en-US" sz="4000" dirty="0">
              <a:solidFill>
                <a:srgbClr val="5EE747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590550"/>
            <a:ext cx="8991600" cy="455295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70000"/>
              </a:lnSpc>
            </a:pPr>
            <a:r>
              <a:rPr lang="en-US" sz="11200" b="1" i="1" u="sng" dirty="0" smtClean="0"/>
              <a:t>No Cost  </a:t>
            </a:r>
            <a:endParaRPr lang="en-US" sz="5600" b="1" i="1" dirty="0" smtClean="0"/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 smtClean="0"/>
              <a:t>Implement TIC </a:t>
            </a:r>
            <a:r>
              <a:rPr lang="en-US" sz="9600" b="1" i="1" dirty="0"/>
              <a:t>R</a:t>
            </a:r>
            <a:r>
              <a:rPr lang="en-US" sz="9600" b="1" i="1" dirty="0" smtClean="0"/>
              <a:t>eading Program</a:t>
            </a:r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 smtClean="0"/>
              <a:t>Develop Community MOU’s</a:t>
            </a:r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 smtClean="0"/>
              <a:t>Introduce ACEs and TIC Concepts at Existing Community Meetings</a:t>
            </a:r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/>
              <a:t>Develop Organizational </a:t>
            </a:r>
            <a:r>
              <a:rPr lang="en-US" sz="9600" b="1" i="1" dirty="0" smtClean="0"/>
              <a:t>Policies</a:t>
            </a:r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 smtClean="0"/>
              <a:t>Access Free On-line Trainings </a:t>
            </a:r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 smtClean="0"/>
              <a:t>Develop Community Volunteers</a:t>
            </a:r>
          </a:p>
          <a:p>
            <a:pPr marL="274320" indent="-2349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9600" b="1" i="1" dirty="0" smtClean="0"/>
              <a:t>Implement Trauma Screenings</a:t>
            </a:r>
          </a:p>
          <a:p>
            <a:pPr algn="ctr"/>
            <a:endParaRPr lang="en-US" sz="8000" b="1" i="1" dirty="0" smtClean="0"/>
          </a:p>
          <a:p>
            <a:pPr algn="ctr"/>
            <a:endParaRPr lang="en-US" sz="8000" b="1" i="1" dirty="0" smtClean="0"/>
          </a:p>
          <a:p>
            <a:r>
              <a:rPr lang="en-US" sz="8700" b="1" i="1" dirty="0" smtClean="0"/>
              <a:t>	</a:t>
            </a:r>
            <a:endParaRPr lang="en-US" sz="5200" b="1" i="1" dirty="0" smtClean="0"/>
          </a:p>
          <a:p>
            <a:endParaRPr lang="en-US" sz="4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325666"/>
            <a:ext cx="16668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0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"/>
    </mc:Choice>
    <mc:Fallback xmlns="">
      <p:transition spd="slow" advTm="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895350"/>
            <a:ext cx="9601200" cy="3510644"/>
          </a:xfrm>
          <a:prstGeom prst="rect">
            <a:avLst/>
          </a:prstGeom>
          <a:blipFill dpi="0" rotWithShape="1">
            <a:blip r:embed="rId2" cstate="print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150"/>
            <a:ext cx="6400800" cy="533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5EE747"/>
                </a:solidFill>
              </a:rPr>
              <a:t>Developing Strategies</a:t>
            </a:r>
            <a:endParaRPr lang="en-US" sz="4000" dirty="0">
              <a:solidFill>
                <a:srgbClr val="5EE747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6200" y="590550"/>
            <a:ext cx="8839200" cy="4552950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 smtClean="0"/>
              <a:t>Funded</a:t>
            </a:r>
            <a:endParaRPr lang="en-US" sz="2800" b="1" i="1" dirty="0"/>
          </a:p>
          <a:p>
            <a:pPr algn="ctr"/>
            <a:r>
              <a:rPr lang="en-US" sz="1400" b="1" i="1" dirty="0" smtClean="0"/>
              <a:t> </a:t>
            </a:r>
            <a:endParaRPr lang="en-US" sz="1400" b="1" i="1" dirty="0"/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i="1" dirty="0" smtClean="0"/>
              <a:t>Designate Paid Staff to Develop/Implement </a:t>
            </a:r>
            <a:r>
              <a:rPr lang="en-US" sz="2400" b="1" i="1" u="sng" dirty="0" smtClean="0"/>
              <a:t>Organizational</a:t>
            </a:r>
            <a:r>
              <a:rPr lang="en-US" sz="2400" b="1" i="1" dirty="0" smtClean="0"/>
              <a:t>  ACEs/TIC Initiatives</a:t>
            </a:r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b="1" i="1" dirty="0" smtClean="0"/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i="1" dirty="0"/>
              <a:t>Designate Paid Staff to </a:t>
            </a:r>
            <a:r>
              <a:rPr lang="en-US" sz="2400" b="1" i="1" dirty="0" smtClean="0"/>
              <a:t>Develop/Implement </a:t>
            </a:r>
            <a:r>
              <a:rPr lang="en-US" sz="2400" b="1" i="1" u="sng" dirty="0" smtClean="0"/>
              <a:t>Community </a:t>
            </a:r>
          </a:p>
          <a:p>
            <a:pPr marL="233363" indent="-233363">
              <a:spcBef>
                <a:spcPts val="0"/>
              </a:spcBef>
            </a:pPr>
            <a:r>
              <a:rPr lang="en-US" sz="2400" dirty="0" smtClean="0"/>
              <a:t>	</a:t>
            </a:r>
            <a:r>
              <a:rPr lang="en-US" sz="2400" b="1" i="1" dirty="0" smtClean="0"/>
              <a:t>ACEs/TIC Initiatives</a:t>
            </a:r>
          </a:p>
          <a:p>
            <a:pPr marL="233363" indent="-233363">
              <a:spcBef>
                <a:spcPts val="0"/>
              </a:spcBef>
            </a:pPr>
            <a:endParaRPr lang="en-US" sz="2400" b="1" i="1" dirty="0"/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i="1" dirty="0"/>
              <a:t>Fund Local/State/National  Experts to provide leadership on Organizational or Community Development</a:t>
            </a:r>
          </a:p>
          <a:p>
            <a:pPr>
              <a:spcBef>
                <a:spcPts val="0"/>
              </a:spcBef>
            </a:pPr>
            <a:endParaRPr lang="en-US" sz="2400" b="1" i="1" dirty="0"/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i="1" dirty="0" smtClean="0"/>
              <a:t>Fund internal and external trainings</a:t>
            </a:r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b="1" i="1" dirty="0" smtClean="0"/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200" b="1" i="1" dirty="0" smtClean="0"/>
          </a:p>
          <a:p>
            <a:pPr marL="233363" indent="-233363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b="1" i="1" dirty="0" smtClean="0"/>
          </a:p>
          <a:p>
            <a:pPr algn="ctr"/>
            <a:endParaRPr lang="en-US" b="1" i="1" dirty="0"/>
          </a:p>
          <a:p>
            <a:pPr algn="ctr"/>
            <a:endParaRPr lang="en-US" b="1" i="1" dirty="0" smtClean="0"/>
          </a:p>
          <a:p>
            <a:pPr algn="ctr"/>
            <a:endParaRPr lang="en-US" b="1" i="1" dirty="0"/>
          </a:p>
          <a:p>
            <a:pPr algn="ctr"/>
            <a:endParaRPr lang="en-US" b="1" i="1" dirty="0" smtClean="0"/>
          </a:p>
          <a:p>
            <a:pPr algn="ctr"/>
            <a:endParaRPr lang="en-US" b="1" i="1" dirty="0"/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325666"/>
            <a:ext cx="1666875" cy="790575"/>
          </a:xfrm>
          <a:prstGeom prst="rect">
            <a:avLst/>
          </a:prstGeom>
          <a:noFill/>
          <a:effectLst>
            <a:outerShdw blurRad="50800" dist="1092200" dir="5400000" sx="116000" sy="116000" algn="ctr" rotWithShape="0">
              <a:sysClr val="window" lastClr="FFFFFF">
                <a:alpha val="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3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"/>
    </mc:Choice>
    <mc:Fallback xmlns="">
      <p:transition spd="slow" advTm="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erMedia.com Animated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erMedia.com Staic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9454</TotalTime>
  <Words>730</Words>
  <Application>Microsoft Office PowerPoint</Application>
  <PresentationFormat>On-screen Show (16:9)</PresentationFormat>
  <Paragraphs>228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PresenterMedia.com Animated Theme</vt:lpstr>
      <vt:lpstr>1_PresenterMedia.com Staic Theme</vt:lpstr>
      <vt:lpstr>Trauma Informed Care Community Development Creating Impact: Understanding Adverse Childhood Experiences</vt:lpstr>
      <vt:lpstr>VISION : A Community of Healthy Families</vt:lpstr>
      <vt:lpstr>     Walking–the-Walk December 2008 – 2013  FRI Internal Work  </vt:lpstr>
      <vt:lpstr>PowerPoint Presentation</vt:lpstr>
      <vt:lpstr>2012 Community Conference</vt:lpstr>
      <vt:lpstr>   After Awareness Is Created  What do I do with this information?</vt:lpstr>
      <vt:lpstr>Operationalizing ACES’s</vt:lpstr>
      <vt:lpstr>Developing Strategies</vt:lpstr>
      <vt:lpstr>Developing Strategies</vt:lpstr>
      <vt:lpstr>Resource Development</vt:lpstr>
      <vt:lpstr>Funders Want to Know Your Planned Outcomes      Unique Opportunity to Create United Community Voice </vt:lpstr>
      <vt:lpstr>Developing Community Plans  &amp; Strategies</vt:lpstr>
      <vt:lpstr>Plans Must Include Basics </vt:lpstr>
      <vt:lpstr>Transforming Community Strategy</vt:lpstr>
      <vt:lpstr>Community Spending  Today</vt:lpstr>
      <vt:lpstr>PowerPoint Presentation</vt:lpstr>
      <vt:lpstr>Childhood Adversities – Impact on Community Health</vt:lpstr>
      <vt:lpstr>PowerPoint Presentation</vt:lpstr>
      <vt:lpstr>PowerPoint Presentation</vt:lpstr>
      <vt:lpstr>Adverse Childhood Experiences</vt:lpstr>
      <vt:lpstr>PowerPoint Presentation</vt:lpstr>
      <vt:lpstr> How Do We Know This Works? Evidence? </vt:lpstr>
      <vt:lpstr>Progressive Strategies that Work!</vt:lpstr>
      <vt:lpstr>PowerPoint Presentation</vt:lpstr>
      <vt:lpstr>VISION : A Community of Healthy Families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Earth</dc:title>
  <dc:creator>PresenterMedia.com</dc:creator>
  <cp:lastModifiedBy>Sarah Welch</cp:lastModifiedBy>
  <cp:revision>592</cp:revision>
  <cp:lastPrinted>2013-10-08T14:40:25Z</cp:lastPrinted>
  <dcterms:created xsi:type="dcterms:W3CDTF">2010-11-24T18:19:10Z</dcterms:created>
  <dcterms:modified xsi:type="dcterms:W3CDTF">2013-10-08T18:03:59Z</dcterms:modified>
</cp:coreProperties>
</file>