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4" r:id="rId2"/>
    <p:sldId id="273" r:id="rId3"/>
    <p:sldId id="259" r:id="rId4"/>
    <p:sldId id="256" r:id="rId5"/>
    <p:sldId id="257" r:id="rId6"/>
    <p:sldId id="270" r:id="rId7"/>
    <p:sldId id="260" r:id="rId8"/>
    <p:sldId id="266" r:id="rId9"/>
    <p:sldId id="262" r:id="rId10"/>
    <p:sldId id="271" r:id="rId11"/>
    <p:sldId id="263" r:id="rId12"/>
    <p:sldId id="269" r:id="rId13"/>
    <p:sldId id="268" r:id="rId14"/>
    <p:sldId id="274" r:id="rId15"/>
  </p:sldIdLst>
  <p:sldSz cx="12179300" cy="9134475" type="ledger"/>
  <p:notesSz cx="9296400" cy="14782800"/>
  <p:defaultTextStyle>
    <a:defPPr>
      <a:defRPr lang="en-US"/>
    </a:defPPr>
    <a:lvl1pPr marL="0" algn="l" defTabSz="1217542" rtl="0" eaLnBrk="1" latinLnBrk="0" hangingPunct="1">
      <a:defRPr sz="2400" kern="1200">
        <a:solidFill>
          <a:schemeClr val="tx1"/>
        </a:solidFill>
        <a:latin typeface="+mn-lt"/>
        <a:ea typeface="+mn-ea"/>
        <a:cs typeface="+mn-cs"/>
      </a:defRPr>
    </a:lvl1pPr>
    <a:lvl2pPr marL="608772" algn="l" defTabSz="1217542" rtl="0" eaLnBrk="1" latinLnBrk="0" hangingPunct="1">
      <a:defRPr sz="2400" kern="1200">
        <a:solidFill>
          <a:schemeClr val="tx1"/>
        </a:solidFill>
        <a:latin typeface="+mn-lt"/>
        <a:ea typeface="+mn-ea"/>
        <a:cs typeface="+mn-cs"/>
      </a:defRPr>
    </a:lvl2pPr>
    <a:lvl3pPr marL="1217542" algn="l" defTabSz="1217542" rtl="0" eaLnBrk="1" latinLnBrk="0" hangingPunct="1">
      <a:defRPr sz="2400" kern="1200">
        <a:solidFill>
          <a:schemeClr val="tx1"/>
        </a:solidFill>
        <a:latin typeface="+mn-lt"/>
        <a:ea typeface="+mn-ea"/>
        <a:cs typeface="+mn-cs"/>
      </a:defRPr>
    </a:lvl3pPr>
    <a:lvl4pPr marL="1826312" algn="l" defTabSz="1217542" rtl="0" eaLnBrk="1" latinLnBrk="0" hangingPunct="1">
      <a:defRPr sz="2400" kern="1200">
        <a:solidFill>
          <a:schemeClr val="tx1"/>
        </a:solidFill>
        <a:latin typeface="+mn-lt"/>
        <a:ea typeface="+mn-ea"/>
        <a:cs typeface="+mn-cs"/>
      </a:defRPr>
    </a:lvl4pPr>
    <a:lvl5pPr marL="2435083" algn="l" defTabSz="1217542" rtl="0" eaLnBrk="1" latinLnBrk="0" hangingPunct="1">
      <a:defRPr sz="2400" kern="1200">
        <a:solidFill>
          <a:schemeClr val="tx1"/>
        </a:solidFill>
        <a:latin typeface="+mn-lt"/>
        <a:ea typeface="+mn-ea"/>
        <a:cs typeface="+mn-cs"/>
      </a:defRPr>
    </a:lvl5pPr>
    <a:lvl6pPr marL="3043855" algn="l" defTabSz="1217542" rtl="0" eaLnBrk="1" latinLnBrk="0" hangingPunct="1">
      <a:defRPr sz="2400" kern="1200">
        <a:solidFill>
          <a:schemeClr val="tx1"/>
        </a:solidFill>
        <a:latin typeface="+mn-lt"/>
        <a:ea typeface="+mn-ea"/>
        <a:cs typeface="+mn-cs"/>
      </a:defRPr>
    </a:lvl6pPr>
    <a:lvl7pPr marL="3652625" algn="l" defTabSz="1217542" rtl="0" eaLnBrk="1" latinLnBrk="0" hangingPunct="1">
      <a:defRPr sz="2400" kern="1200">
        <a:solidFill>
          <a:schemeClr val="tx1"/>
        </a:solidFill>
        <a:latin typeface="+mn-lt"/>
        <a:ea typeface="+mn-ea"/>
        <a:cs typeface="+mn-cs"/>
      </a:defRPr>
    </a:lvl7pPr>
    <a:lvl8pPr marL="4261397" algn="l" defTabSz="1217542" rtl="0" eaLnBrk="1" latinLnBrk="0" hangingPunct="1">
      <a:defRPr sz="2400" kern="1200">
        <a:solidFill>
          <a:schemeClr val="tx1"/>
        </a:solidFill>
        <a:latin typeface="+mn-lt"/>
        <a:ea typeface="+mn-ea"/>
        <a:cs typeface="+mn-cs"/>
      </a:defRPr>
    </a:lvl8pPr>
    <a:lvl9pPr marL="4870167" algn="l" defTabSz="1217542"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61" autoAdjust="0"/>
  </p:normalViewPr>
  <p:slideViewPr>
    <p:cSldViewPr>
      <p:cViewPr>
        <p:scale>
          <a:sx n="57" d="100"/>
          <a:sy n="57" d="100"/>
        </p:scale>
        <p:origin x="-894" y="-60"/>
      </p:cViewPr>
      <p:guideLst>
        <p:guide orient="horz" pos="2877"/>
        <p:guide pos="3836"/>
      </p:guideLst>
    </p:cSldViewPr>
  </p:slideViewPr>
  <p:notesTextViewPr>
    <p:cViewPr>
      <p:scale>
        <a:sx n="100" d="100"/>
        <a:sy n="100" d="100"/>
      </p:scale>
      <p:origin x="0" y="0"/>
    </p:cViewPr>
  </p:notesTextViewPr>
  <p:sorterViewPr>
    <p:cViewPr>
      <p:scale>
        <a:sx n="66" d="100"/>
        <a:sy n="66" d="100"/>
      </p:scale>
      <p:origin x="0" y="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7397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739775"/>
          </a:xfrm>
          <a:prstGeom prst="rect">
            <a:avLst/>
          </a:prstGeom>
        </p:spPr>
        <p:txBody>
          <a:bodyPr vert="horz" lIns="91440" tIns="45720" rIns="91440" bIns="45720" rtlCol="0"/>
          <a:lstStyle>
            <a:lvl1pPr algn="r">
              <a:defRPr sz="1200"/>
            </a:lvl1pPr>
          </a:lstStyle>
          <a:p>
            <a:fld id="{22018F06-3476-483D-8A96-A3F03B7CBE01}" type="datetimeFigureOut">
              <a:rPr lang="en-US" smtClean="0"/>
              <a:pPr/>
              <a:t>10/8/2013</a:t>
            </a:fld>
            <a:endParaRPr lang="en-US"/>
          </a:p>
        </p:txBody>
      </p:sp>
      <p:sp>
        <p:nvSpPr>
          <p:cNvPr id="4" name="Slide Image Placeholder 3"/>
          <p:cNvSpPr>
            <a:spLocks noGrp="1" noRot="1" noChangeAspect="1"/>
          </p:cNvSpPr>
          <p:nvPr>
            <p:ph type="sldImg" idx="2"/>
          </p:nvPr>
        </p:nvSpPr>
        <p:spPr>
          <a:xfrm>
            <a:off x="952500" y="1108075"/>
            <a:ext cx="7391400" cy="5543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7021513"/>
            <a:ext cx="7435850" cy="66532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4041438"/>
            <a:ext cx="4029075" cy="7381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14041438"/>
            <a:ext cx="4029075" cy="738187"/>
          </a:xfrm>
          <a:prstGeom prst="rect">
            <a:avLst/>
          </a:prstGeom>
        </p:spPr>
        <p:txBody>
          <a:bodyPr vert="horz" lIns="91440" tIns="45720" rIns="91440" bIns="45720" rtlCol="0" anchor="b"/>
          <a:lstStyle>
            <a:lvl1pPr algn="r">
              <a:defRPr sz="1200"/>
            </a:lvl1pPr>
          </a:lstStyle>
          <a:p>
            <a:fld id="{934D1F76-E890-4565-96BC-4F2B168EED64}" type="slidenum">
              <a:rPr lang="en-US" smtClean="0"/>
              <a:pPr/>
              <a:t>‹#›</a:t>
            </a:fld>
            <a:endParaRPr lang="en-US"/>
          </a:p>
        </p:txBody>
      </p:sp>
    </p:spTree>
    <p:extLst>
      <p:ext uri="{BB962C8B-B14F-4D97-AF65-F5344CB8AC3E}">
        <p14:creationId xmlns:p14="http://schemas.microsoft.com/office/powerpoint/2010/main" val="1603122567"/>
      </p:ext>
    </p:extLst>
  </p:cSld>
  <p:clrMap bg1="lt1" tx1="dk1" bg2="lt2" tx2="dk2" accent1="accent1" accent2="accent2" accent3="accent3" accent4="accent4" accent5="accent5" accent6="accent6" hlink="hlink" folHlink="folHlink"/>
  <p:notesStyle>
    <a:lvl1pPr marL="0" algn="l" defTabSz="914139" rtl="0" eaLnBrk="1" latinLnBrk="0" hangingPunct="1">
      <a:defRPr sz="1200" kern="1200">
        <a:solidFill>
          <a:schemeClr val="tx1"/>
        </a:solidFill>
        <a:latin typeface="+mn-lt"/>
        <a:ea typeface="+mn-ea"/>
        <a:cs typeface="+mn-cs"/>
      </a:defRPr>
    </a:lvl1pPr>
    <a:lvl2pPr marL="457069" algn="l" defTabSz="914139" rtl="0" eaLnBrk="1" latinLnBrk="0" hangingPunct="1">
      <a:defRPr sz="1200" kern="1200">
        <a:solidFill>
          <a:schemeClr val="tx1"/>
        </a:solidFill>
        <a:latin typeface="+mn-lt"/>
        <a:ea typeface="+mn-ea"/>
        <a:cs typeface="+mn-cs"/>
      </a:defRPr>
    </a:lvl2pPr>
    <a:lvl3pPr marL="914139" algn="l" defTabSz="914139" rtl="0" eaLnBrk="1" latinLnBrk="0" hangingPunct="1">
      <a:defRPr sz="1200" kern="1200">
        <a:solidFill>
          <a:schemeClr val="tx1"/>
        </a:solidFill>
        <a:latin typeface="+mn-lt"/>
        <a:ea typeface="+mn-ea"/>
        <a:cs typeface="+mn-cs"/>
      </a:defRPr>
    </a:lvl3pPr>
    <a:lvl4pPr marL="1371208" algn="l" defTabSz="914139" rtl="0" eaLnBrk="1" latinLnBrk="0" hangingPunct="1">
      <a:defRPr sz="1200" kern="1200">
        <a:solidFill>
          <a:schemeClr val="tx1"/>
        </a:solidFill>
        <a:latin typeface="+mn-lt"/>
        <a:ea typeface="+mn-ea"/>
        <a:cs typeface="+mn-cs"/>
      </a:defRPr>
    </a:lvl4pPr>
    <a:lvl5pPr marL="1828278" algn="l" defTabSz="914139" rtl="0" eaLnBrk="1" latinLnBrk="0" hangingPunct="1">
      <a:defRPr sz="1200" kern="1200">
        <a:solidFill>
          <a:schemeClr val="tx1"/>
        </a:solidFill>
        <a:latin typeface="+mn-lt"/>
        <a:ea typeface="+mn-ea"/>
        <a:cs typeface="+mn-cs"/>
      </a:defRPr>
    </a:lvl5pPr>
    <a:lvl6pPr marL="2285347" algn="l" defTabSz="914139" rtl="0" eaLnBrk="1" latinLnBrk="0" hangingPunct="1">
      <a:defRPr sz="1200" kern="1200">
        <a:solidFill>
          <a:schemeClr val="tx1"/>
        </a:solidFill>
        <a:latin typeface="+mn-lt"/>
        <a:ea typeface="+mn-ea"/>
        <a:cs typeface="+mn-cs"/>
      </a:defRPr>
    </a:lvl6pPr>
    <a:lvl7pPr marL="2742417" algn="l" defTabSz="914139" rtl="0" eaLnBrk="1" latinLnBrk="0" hangingPunct="1">
      <a:defRPr sz="1200" kern="1200">
        <a:solidFill>
          <a:schemeClr val="tx1"/>
        </a:solidFill>
        <a:latin typeface="+mn-lt"/>
        <a:ea typeface="+mn-ea"/>
        <a:cs typeface="+mn-cs"/>
      </a:defRPr>
    </a:lvl7pPr>
    <a:lvl8pPr marL="3199486" algn="l" defTabSz="914139" rtl="0" eaLnBrk="1" latinLnBrk="0" hangingPunct="1">
      <a:defRPr sz="1200" kern="1200">
        <a:solidFill>
          <a:schemeClr val="tx1"/>
        </a:solidFill>
        <a:latin typeface="+mn-lt"/>
        <a:ea typeface="+mn-ea"/>
        <a:cs typeface="+mn-cs"/>
      </a:defRPr>
    </a:lvl8pPr>
    <a:lvl9pPr marL="3656556" algn="l" defTabSz="91413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The focus of my conversation with you today is “building ladders to success”. How is it that all of us in this room have climbed a ladder to success?  Achieved great things.  Accomplished great tasks. And why then do others struggle to climb those ladders?  I have just enough time today to touch on 3 ideas. </a:t>
            </a:r>
          </a:p>
          <a:p>
            <a:r>
              <a:rPr lang="en-US" dirty="0" smtClean="0"/>
              <a:t>	All of us require the same rungs in our ladder in order to be successful. </a:t>
            </a:r>
          </a:p>
          <a:p>
            <a:r>
              <a:rPr lang="en-US" dirty="0" smtClean="0"/>
              <a:t>	Our childhood experiences  can pull the rungs out of our ladder or strengthen them. </a:t>
            </a:r>
          </a:p>
          <a:p>
            <a:r>
              <a:rPr lang="en-US" dirty="0" smtClean="0"/>
              <a:t>	United Way is working with diverse partners across the community and across sectors to strengthen the ladders to success that are available to</a:t>
            </a:r>
          </a:p>
          <a:p>
            <a:r>
              <a:rPr lang="en-US" dirty="0" smtClean="0"/>
              <a:t>	 our children. </a:t>
            </a:r>
          </a:p>
          <a:p>
            <a:endParaRPr lang="en-US" dirty="0" smtClean="0"/>
          </a:p>
          <a:p>
            <a:r>
              <a:rPr lang="en-US" dirty="0" smtClean="0"/>
              <a:t>So how did United Way come to be involved in a conversation about education? You may be asking yourself what does a fundraiser have to contribute to this conversation? </a:t>
            </a:r>
          </a:p>
          <a:p>
            <a:r>
              <a:rPr lang="en-US" dirty="0" smtClean="0"/>
              <a:t>We are best known for our fundraising role – last year alone we raised over $10 million dollars which will be distributed to serve 6 counties and over 100k people through the services of 40 community partners.  And for almost100 years we funded programs that serve youth all across the community. Those programs focus on everything from developing leadership skills, mentoring, to providing safe out of school time activities for low income youth. It is an important safety net for our children but we have not been able to remove the obstacles to success that our children face every day. </a:t>
            </a:r>
          </a:p>
          <a:p>
            <a:endParaRPr lang="en-US" dirty="0" smtClean="0"/>
          </a:p>
          <a:p>
            <a:r>
              <a:rPr lang="en-US" dirty="0" smtClean="0"/>
              <a:t>With our partners and local experts, United Way began searching for solutions to these challenges. Our current environment requires that all of us find innovative strategies to achieve the future we desire. In order to do that we have focused on uncovering root causes and building our capacity to respond. </a:t>
            </a:r>
          </a:p>
          <a:p>
            <a:endParaRPr lang="en-US" dirty="0"/>
          </a:p>
        </p:txBody>
      </p:sp>
      <p:sp>
        <p:nvSpPr>
          <p:cNvPr id="4" name="Slide Number Placeholder 3"/>
          <p:cNvSpPr>
            <a:spLocks noGrp="1"/>
          </p:cNvSpPr>
          <p:nvPr>
            <p:ph type="sldNum" sz="quarter" idx="10"/>
          </p:nvPr>
        </p:nvSpPr>
        <p:spPr/>
        <p:txBody>
          <a:bodyPr/>
          <a:lstStyle/>
          <a:p>
            <a:fld id="{D2191FBA-69BD-4FDF-9125-FE4C67C96A5A}"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good news is that we live in a state  where thousands of people like you are learning about ACEs and working together to protect children and support families.  The magnitude of the solution we are working on together is life-changing… literally, for this and future generations.  </a:t>
            </a:r>
          </a:p>
          <a:p>
            <a:endParaRPr lang="en-US" dirty="0" smtClean="0"/>
          </a:p>
          <a:p>
            <a:r>
              <a:rPr lang="en-US" dirty="0" smtClean="0"/>
              <a:t>Let me quickly remind you how to read this slide – </a:t>
            </a:r>
          </a:p>
          <a:p>
            <a:r>
              <a:rPr lang="en-US" dirty="0" smtClean="0"/>
              <a:t>21% of heavy drinking is attributable to ACEs</a:t>
            </a:r>
          </a:p>
          <a:p>
            <a:r>
              <a:rPr lang="en-US" dirty="0" smtClean="0"/>
              <a:t>25% of heart disease is attributable to ACEs</a:t>
            </a:r>
          </a:p>
          <a:p>
            <a:r>
              <a:rPr lang="en-US" dirty="0" smtClean="0"/>
              <a:t>24% of cancer is attributable to ACEs…. And move around this circle with me:</a:t>
            </a:r>
          </a:p>
          <a:p>
            <a:r>
              <a:rPr lang="en-US" dirty="0" smtClean="0"/>
              <a:t>61% of people missing half of their work days in a month due to mental illness is attributable to ACEs – think about it; when was the last time you missed half of the month of work?</a:t>
            </a:r>
          </a:p>
          <a:p>
            <a:r>
              <a:rPr lang="en-US" dirty="0" smtClean="0"/>
              <a:t>43% of mental health condition requiring medical treatment is attributable to ACEs</a:t>
            </a:r>
          </a:p>
          <a:p>
            <a:r>
              <a:rPr lang="en-US" dirty="0" smtClean="0"/>
              <a:t>And almost 60% of risk for HIV is attributable to ACEs.</a:t>
            </a:r>
          </a:p>
          <a:p>
            <a:endParaRPr lang="en-US" dirty="0" smtClean="0"/>
          </a:p>
          <a:p>
            <a:r>
              <a:rPr lang="en-US" dirty="0" smtClean="0"/>
              <a:t>Working together to prevent the cumulative impacts of ACEs is like placing a sponge in the center of this oil slick of ACEs… as we succeed together in reducing the prevalence of ACEs, we will bring the rates of all these problems down AT ONCE!  That is what I mean by the magnitude of the solution.  Whether you are working to reduce cancer or HIV, hopelessness or heart disease…. If you do that work, in part, by focusing on preventing ACEs and moderating their effects, your work will have powerful effect on all these problems and many more!</a:t>
            </a:r>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3419128-E1D4-4A88-AB81-2837CCF0BBD1}"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Prevention</a:t>
            </a:r>
            <a:r>
              <a:rPr lang="en-US" baseline="0" dirty="0" smtClean="0"/>
              <a:t> = Education 70, Screening 23</a:t>
            </a:r>
          </a:p>
          <a:p>
            <a:r>
              <a:rPr lang="en-US" baseline="0" dirty="0" smtClean="0"/>
              <a:t>Mitigation = partnership 32, supportive relationships 26</a:t>
            </a:r>
          </a:p>
          <a:p>
            <a:r>
              <a:rPr lang="en-US" baseline="0" dirty="0" smtClean="0"/>
              <a:t>Crisis response and treatment = TIC 34, and resources 29</a:t>
            </a:r>
          </a:p>
          <a:p>
            <a:endParaRPr lang="en-US" dirty="0"/>
          </a:p>
        </p:txBody>
      </p:sp>
      <p:sp>
        <p:nvSpPr>
          <p:cNvPr id="4" name="Slide Number Placeholder 3"/>
          <p:cNvSpPr>
            <a:spLocks noGrp="1"/>
          </p:cNvSpPr>
          <p:nvPr>
            <p:ph type="sldNum" sz="quarter" idx="10"/>
          </p:nvPr>
        </p:nvSpPr>
        <p:spPr/>
        <p:txBody>
          <a:bodyPr/>
          <a:lstStyle/>
          <a:p>
            <a:fld id="{934D1F76-E890-4565-96BC-4F2B168EED64}"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Learning</a:t>
            </a:r>
          </a:p>
          <a:p>
            <a:r>
              <a:rPr lang="en-US" dirty="0" smtClean="0"/>
              <a:t>Developing our focus</a:t>
            </a:r>
          </a:p>
          <a:p>
            <a:r>
              <a:rPr lang="en-US" dirty="0" smtClean="0"/>
              <a:t>Pursuing measurable outcomes</a:t>
            </a:r>
          </a:p>
          <a:p>
            <a:r>
              <a:rPr lang="en-US" dirty="0" smtClean="0"/>
              <a:t>Choosing</a:t>
            </a:r>
            <a:r>
              <a:rPr lang="en-US" baseline="0" dirty="0" smtClean="0"/>
              <a:t> to lead</a:t>
            </a:r>
            <a:endParaRPr lang="en-US" dirty="0"/>
          </a:p>
        </p:txBody>
      </p:sp>
      <p:sp>
        <p:nvSpPr>
          <p:cNvPr id="4" name="Slide Number Placeholder 3"/>
          <p:cNvSpPr>
            <a:spLocks noGrp="1"/>
          </p:cNvSpPr>
          <p:nvPr>
            <p:ph type="sldNum" sz="quarter" idx="10"/>
          </p:nvPr>
        </p:nvSpPr>
        <p:spPr/>
        <p:txBody>
          <a:bodyPr/>
          <a:lstStyle/>
          <a:p>
            <a:fld id="{934D1F76-E890-4565-96BC-4F2B168EED64}"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b="1" dirty="0" smtClean="0"/>
              <a:t>First Conversation - Invitation</a:t>
            </a:r>
          </a:p>
          <a:p>
            <a:pPr>
              <a:buNone/>
            </a:pPr>
            <a:r>
              <a:rPr lang="en-US" b="1" dirty="0" smtClean="0"/>
              <a:t>The participants were asked, “What brought you here?”</a:t>
            </a:r>
            <a:endParaRPr lang="en-US" dirty="0" smtClean="0"/>
          </a:p>
          <a:p>
            <a:pPr>
              <a:buNone/>
            </a:pPr>
            <a:r>
              <a:rPr lang="en-US" b="1" dirty="0" smtClean="0"/>
              <a:t>Common themes included:</a:t>
            </a:r>
          </a:p>
          <a:p>
            <a:r>
              <a:rPr lang="en-US" dirty="0" smtClean="0"/>
              <a:t>Increase awareness of ACES and its impact on long-term health</a:t>
            </a:r>
          </a:p>
          <a:p>
            <a:r>
              <a:rPr lang="en-US" dirty="0" smtClean="0"/>
              <a:t>Develop common language among professionals</a:t>
            </a:r>
          </a:p>
          <a:p>
            <a:r>
              <a:rPr lang="en-US" dirty="0" smtClean="0"/>
              <a:t>Improve identification and referral system to assist with early intervention</a:t>
            </a:r>
          </a:p>
          <a:p>
            <a:r>
              <a:rPr lang="en-US" dirty="0" smtClean="0"/>
              <a:t>Reduce stigma of ACEs</a:t>
            </a:r>
          </a:p>
          <a:p>
            <a:r>
              <a:rPr lang="en-US" dirty="0" smtClean="0"/>
              <a:t>Develop community solutions that address ACEs</a:t>
            </a:r>
          </a:p>
          <a:p>
            <a:r>
              <a:rPr lang="en-US" dirty="0" smtClean="0"/>
              <a:t>Break the cycle and make things better for grandchildren and all kids</a:t>
            </a:r>
          </a:p>
          <a:p>
            <a:r>
              <a:rPr lang="en-US" b="1" dirty="0" smtClean="0"/>
              <a:t>Participants were then asked, “What do you hope we will accomplish by having these discussions?”</a:t>
            </a:r>
            <a:endParaRPr lang="en-US" dirty="0" smtClean="0"/>
          </a:p>
          <a:p>
            <a:pPr>
              <a:buNone/>
            </a:pPr>
            <a:r>
              <a:rPr lang="en-US" b="1" dirty="0" smtClean="0"/>
              <a:t>Common themes included:</a:t>
            </a:r>
            <a:endParaRPr lang="en-US" dirty="0" smtClean="0"/>
          </a:p>
          <a:p>
            <a:r>
              <a:rPr lang="en-US" dirty="0" smtClean="0"/>
              <a:t>Transform the community and reduce the sigma of ACEs through increased awareness and involvement</a:t>
            </a:r>
          </a:p>
          <a:p>
            <a:r>
              <a:rPr lang="en-US" dirty="0" smtClean="0"/>
              <a:t>Create common language and solid base of community ACEs educators</a:t>
            </a:r>
          </a:p>
          <a:p>
            <a:r>
              <a:rPr lang="en-US" dirty="0" smtClean="0"/>
              <a:t>Develop an effective team of community members to collaborate and develop strategies that prevent ACEs</a:t>
            </a:r>
          </a:p>
          <a:p>
            <a:r>
              <a:rPr lang="en-US" b="1" dirty="0" smtClean="0"/>
              <a:t>Second Conversation – Possibilities</a:t>
            </a:r>
          </a:p>
          <a:p>
            <a:r>
              <a:rPr lang="en-US" sz="2100" b="1" dirty="0"/>
              <a:t>Participants were asked:</a:t>
            </a:r>
          </a:p>
          <a:p>
            <a:pPr marL="515861" indent="-515861">
              <a:buAutoNum type="arabicParenR"/>
            </a:pPr>
            <a:r>
              <a:rPr lang="en-US" dirty="0" smtClean="0"/>
              <a:t>What changes are you wanting to see within our community related to your interest area? </a:t>
            </a:r>
          </a:p>
          <a:p>
            <a:pPr marL="515861" indent="-515861">
              <a:buAutoNum type="arabicParenR" startAt="2"/>
            </a:pPr>
            <a:r>
              <a:rPr lang="en-US" dirty="0" smtClean="0"/>
              <a:t>What are the anticipated outcomes of these changes?</a:t>
            </a:r>
          </a:p>
          <a:p>
            <a:pPr marL="515861" indent="-515861"/>
            <a:r>
              <a:rPr lang="en-US" b="1" dirty="0" smtClean="0"/>
              <a:t>Third Conversation - Ownership</a:t>
            </a:r>
          </a:p>
          <a:p>
            <a:pPr marL="515861" indent="-515861">
              <a:buAutoNum type="arabicParenR"/>
            </a:pPr>
            <a:r>
              <a:rPr lang="en-US" dirty="0" smtClean="0"/>
              <a:t>Discussed current reality within each of the interest areas.</a:t>
            </a:r>
          </a:p>
          <a:p>
            <a:pPr marL="515861" indent="-515861">
              <a:buAutoNum type="arabicParenR"/>
            </a:pPr>
            <a:r>
              <a:rPr lang="en-US" dirty="0" smtClean="0"/>
              <a:t>Identified needed changes.</a:t>
            </a:r>
          </a:p>
          <a:p>
            <a:pPr marL="515861" indent="-515861">
              <a:buAutoNum type="arabicParenR"/>
            </a:pPr>
            <a:r>
              <a:rPr lang="en-US" dirty="0" smtClean="0"/>
              <a:t>Homework – go back to your organization and discuss needed changes. Bring back any doubts or reservations.</a:t>
            </a:r>
          </a:p>
          <a:p>
            <a:endParaRPr lang="en-US" dirty="0" smtClean="0"/>
          </a:p>
          <a:p>
            <a:pPr lvl="0"/>
            <a:r>
              <a:rPr lang="en-US" b="1" dirty="0" smtClean="0"/>
              <a:t>Commitment conversation.</a:t>
            </a:r>
            <a:r>
              <a:rPr lang="en-US" dirty="0" smtClean="0"/>
              <a:t> This conversation is about making promises to peers about your contribution to the success. It asks: What promise am I willing to make to this enterprise? And, what price am I willing to pay for success? It is a promise for the sake of a larger purpose, not for personal return.</a:t>
            </a:r>
            <a:endParaRPr lang="en-US" sz="1500" dirty="0"/>
          </a:p>
          <a:p>
            <a:r>
              <a:rPr lang="en-US" u="sng" dirty="0" smtClean="0"/>
              <a:t>6) September – Focusing on our community’s strengths in addressing ACEs</a:t>
            </a:r>
            <a:endParaRPr lang="en-US" sz="1500" dirty="0"/>
          </a:p>
          <a:p>
            <a:pPr lvl="0"/>
            <a:r>
              <a:rPr lang="en-US" b="1" dirty="0" smtClean="0"/>
              <a:t>Gifts conversation.</a:t>
            </a:r>
            <a:r>
              <a:rPr lang="en-US" dirty="0" smtClean="0"/>
              <a:t> Rather than focus on deficiencies and weaknesses, we focus on the gifts and assets we bring and capitalize on those to make the best and highest contribution. Confront people with their core gifts that can make the difference and change lives.</a:t>
            </a:r>
            <a:endParaRPr lang="en-US" sz="1600" dirty="0"/>
          </a:p>
          <a:p>
            <a:r>
              <a:rPr lang="en-US" u="sng" dirty="0" smtClean="0"/>
              <a:t>October – Final Session</a:t>
            </a:r>
            <a:endParaRPr lang="en-US" sz="1600" dirty="0"/>
          </a:p>
          <a:p>
            <a:r>
              <a:rPr lang="en-US" dirty="0" smtClean="0"/>
              <a:t>Attendance at an inspirational, culminating, day-long conversation in October or November 2013 with Peter Block to highlight the insights and action you gained and to surface any new possibilities that may have arise.  </a:t>
            </a:r>
            <a:endParaRPr lang="en-US" sz="1600" dirty="0"/>
          </a:p>
          <a:p>
            <a:r>
              <a:rPr lang="en-US" dirty="0" smtClean="0"/>
              <a:t> </a:t>
            </a:r>
            <a:endParaRPr lang="en-US" sz="1600" dirty="0"/>
          </a:p>
          <a:p>
            <a:pPr marL="304472" indent="-304472"/>
            <a:r>
              <a:rPr lang="en-US" sz="1200" dirty="0" smtClean="0"/>
              <a:t>6th Judicial District Department of Correctional Services (DCS) </a:t>
            </a:r>
          </a:p>
          <a:p>
            <a:pPr marL="304472" indent="-304472"/>
            <a:r>
              <a:rPr lang="en-US" sz="1200" dirty="0" err="1" smtClean="0"/>
              <a:t>Abbe</a:t>
            </a:r>
            <a:r>
              <a:rPr lang="en-US" sz="1200" dirty="0" smtClean="0"/>
              <a:t> Center </a:t>
            </a:r>
          </a:p>
          <a:p>
            <a:pPr marL="304472" indent="-304472"/>
            <a:r>
              <a:rPr lang="en-US" sz="1200" dirty="0" smtClean="0"/>
              <a:t>Area Substance Abuse Council</a:t>
            </a:r>
          </a:p>
          <a:p>
            <a:pPr marL="304472" indent="-304472"/>
            <a:r>
              <a:rPr lang="en-US" sz="1200" dirty="0" err="1" smtClean="0"/>
              <a:t>Bridgehaven</a:t>
            </a:r>
            <a:r>
              <a:rPr lang="en-US" sz="1200" dirty="0" smtClean="0"/>
              <a:t> Pregnancy Support </a:t>
            </a:r>
          </a:p>
          <a:p>
            <a:pPr marL="304472" indent="-304472"/>
            <a:r>
              <a:rPr lang="en-US" sz="1200" dirty="0" smtClean="0"/>
              <a:t>Catherine </a:t>
            </a:r>
            <a:r>
              <a:rPr lang="en-US" sz="1200" dirty="0" err="1" smtClean="0"/>
              <a:t>McAuley</a:t>
            </a:r>
            <a:r>
              <a:rPr lang="en-US" sz="1200" dirty="0" smtClean="0"/>
              <a:t> Center </a:t>
            </a:r>
          </a:p>
          <a:p>
            <a:pPr marL="304472" indent="-304472"/>
            <a:r>
              <a:rPr lang="en-US" sz="1200" dirty="0" smtClean="0"/>
              <a:t>Cedar Rapids Schools</a:t>
            </a:r>
          </a:p>
          <a:p>
            <a:pPr marL="304472" indent="-304472"/>
            <a:r>
              <a:rPr lang="en-US" sz="1200" dirty="0" smtClean="0"/>
              <a:t>Foundation 2 </a:t>
            </a:r>
          </a:p>
          <a:p>
            <a:pPr marL="304472" indent="-304472"/>
            <a:r>
              <a:rPr lang="en-US" sz="1200" dirty="0" smtClean="0"/>
              <a:t>HACAP </a:t>
            </a:r>
          </a:p>
          <a:p>
            <a:pPr marL="304472" indent="-304472"/>
            <a:r>
              <a:rPr lang="en-US" sz="1200" dirty="0" err="1" smtClean="0"/>
              <a:t>HeartCry</a:t>
            </a:r>
            <a:r>
              <a:rPr lang="en-US" sz="1200" dirty="0" smtClean="0"/>
              <a:t> Ministries </a:t>
            </a:r>
          </a:p>
          <a:p>
            <a:pPr marL="304472" indent="-304472"/>
            <a:r>
              <a:rPr lang="en-US" sz="1200" dirty="0" smtClean="0"/>
              <a:t>Horizons</a:t>
            </a:r>
          </a:p>
          <a:p>
            <a:pPr marL="304472" indent="-304472"/>
            <a:r>
              <a:rPr lang="en-US" sz="1200" dirty="0" smtClean="0"/>
              <a:t>Iowa Legal Aid </a:t>
            </a:r>
          </a:p>
          <a:p>
            <a:pPr marL="304472" indent="-304472"/>
            <a:r>
              <a:rPr lang="en-US" sz="1200" dirty="0" smtClean="0"/>
              <a:t>Iowa PTA </a:t>
            </a:r>
          </a:p>
          <a:p>
            <a:pPr marL="304472" indent="-304472"/>
            <a:r>
              <a:rPr lang="en-US" sz="1200" dirty="0" smtClean="0"/>
              <a:t>Juvenile Probation </a:t>
            </a:r>
          </a:p>
          <a:p>
            <a:pPr marL="304472" indent="-304472"/>
            <a:r>
              <a:rPr lang="en-US" sz="1200" dirty="0" smtClean="0"/>
              <a:t>Kids on Course </a:t>
            </a:r>
          </a:p>
          <a:p>
            <a:pPr marL="304472" indent="-304472"/>
            <a:r>
              <a:rPr lang="en-US" sz="1200" dirty="0" smtClean="0"/>
              <a:t>Metro High School</a:t>
            </a:r>
          </a:p>
          <a:p>
            <a:pPr marL="304472" indent="-304472">
              <a:buFont typeface="Arial" pitchFamily="34" charset="0"/>
              <a:buChar char="•"/>
            </a:pPr>
            <a:r>
              <a:rPr lang="en-US" dirty="0" smtClean="0"/>
              <a:t>Linn County Public Health </a:t>
            </a:r>
          </a:p>
          <a:p>
            <a:pPr marL="304472" indent="-304472">
              <a:buFont typeface="Arial" pitchFamily="34" charset="0"/>
              <a:buChar char="•"/>
            </a:pPr>
            <a:r>
              <a:rPr lang="en-US" dirty="0" smtClean="0"/>
              <a:t>Linn County Child and Youth Development Services</a:t>
            </a:r>
          </a:p>
          <a:p>
            <a:pPr marL="304472" indent="-304472">
              <a:buFont typeface="Arial" pitchFamily="34" charset="0"/>
              <a:buChar char="•"/>
            </a:pPr>
            <a:r>
              <a:rPr lang="en-US" dirty="0" smtClean="0"/>
              <a:t>Linn County Community Services</a:t>
            </a:r>
          </a:p>
          <a:p>
            <a:pPr marL="304472" indent="-304472">
              <a:buFont typeface="Arial" pitchFamily="34" charset="0"/>
              <a:buChar char="•"/>
            </a:pPr>
            <a:r>
              <a:rPr lang="en-US" dirty="0" smtClean="0"/>
              <a:t>Linn County Home Health</a:t>
            </a:r>
          </a:p>
          <a:p>
            <a:pPr marL="304472" indent="-304472">
              <a:buFont typeface="Arial" pitchFamily="34" charset="0"/>
              <a:buChar char="•"/>
            </a:pPr>
            <a:r>
              <a:rPr lang="en-US" dirty="0" smtClean="0"/>
              <a:t>Kirkwood Community College </a:t>
            </a:r>
          </a:p>
          <a:p>
            <a:pPr marL="304472" indent="-304472">
              <a:buFont typeface="Arial" pitchFamily="34" charset="0"/>
              <a:buChar char="•"/>
            </a:pPr>
            <a:r>
              <a:rPr lang="en-US" dirty="0" smtClean="0"/>
              <a:t>Partnership for Safe Families</a:t>
            </a:r>
          </a:p>
          <a:p>
            <a:pPr marL="304472" indent="-304472">
              <a:buFont typeface="Arial" pitchFamily="34" charset="0"/>
              <a:buChar char="•"/>
            </a:pPr>
            <a:r>
              <a:rPr lang="en-US" dirty="0" smtClean="0"/>
              <a:t>St. Luke's Hospital </a:t>
            </a:r>
          </a:p>
          <a:p>
            <a:pPr marL="304472" indent="-304472">
              <a:buFont typeface="Arial" pitchFamily="34" charset="0"/>
              <a:buChar char="•"/>
            </a:pPr>
            <a:r>
              <a:rPr lang="en-US" dirty="0" smtClean="0"/>
              <a:t>St. Luke’s Medical Social Services/Center for Women's and Children's Health</a:t>
            </a:r>
          </a:p>
          <a:p>
            <a:pPr marL="304472" indent="-304472">
              <a:buFont typeface="Arial" pitchFamily="34" charset="0"/>
              <a:buChar char="•"/>
            </a:pPr>
            <a:r>
              <a:rPr lang="en-US" dirty="0" smtClean="0"/>
              <a:t>Stewards of Children Facilitator/Anamosa Community School District</a:t>
            </a:r>
          </a:p>
          <a:p>
            <a:pPr marL="304472" indent="-304472">
              <a:buFont typeface="Arial" pitchFamily="34" charset="0"/>
              <a:buChar char="•"/>
            </a:pPr>
            <a:r>
              <a:rPr lang="en-US" dirty="0" smtClean="0"/>
              <a:t>Tanager Place</a:t>
            </a:r>
          </a:p>
          <a:p>
            <a:pPr marL="304472" indent="-304472">
              <a:buFont typeface="Arial" pitchFamily="34" charset="0"/>
              <a:buChar char="•"/>
            </a:pPr>
            <a:r>
              <a:rPr lang="en-US" dirty="0" smtClean="0"/>
              <a:t>United Church of Monticello and volunteer at JMRT/Four Oaks </a:t>
            </a:r>
          </a:p>
          <a:p>
            <a:pPr marL="304472" indent="-304472">
              <a:buFont typeface="Arial" pitchFamily="34" charset="0"/>
              <a:buChar char="•"/>
            </a:pPr>
            <a:r>
              <a:rPr lang="en-US" dirty="0" smtClean="0"/>
              <a:t>United Way of East Central Iowa </a:t>
            </a:r>
          </a:p>
          <a:p>
            <a:pPr marL="304472" indent="-304472">
              <a:buFont typeface="Arial" pitchFamily="34" charset="0"/>
              <a:buChar char="•"/>
            </a:pPr>
            <a:r>
              <a:rPr lang="en-US" dirty="0" smtClean="0"/>
              <a:t>Waypoint </a:t>
            </a:r>
          </a:p>
          <a:p>
            <a:pPr marL="304472" indent="-304472">
              <a:buFont typeface="Arial" pitchFamily="34" charset="0"/>
              <a:buChar char="•"/>
            </a:pPr>
            <a:r>
              <a:rPr lang="en-US" dirty="0" smtClean="0"/>
              <a:t>Young Parents Network </a:t>
            </a:r>
          </a:p>
          <a:p>
            <a:endParaRPr lang="en-US" dirty="0"/>
          </a:p>
        </p:txBody>
      </p:sp>
      <p:sp>
        <p:nvSpPr>
          <p:cNvPr id="4" name="Slide Number Placeholder 3"/>
          <p:cNvSpPr>
            <a:spLocks noGrp="1"/>
          </p:cNvSpPr>
          <p:nvPr>
            <p:ph type="sldNum" sz="quarter" idx="10"/>
          </p:nvPr>
        </p:nvSpPr>
        <p:spPr/>
        <p:txBody>
          <a:bodyPr/>
          <a:lstStyle/>
          <a:p>
            <a:fld id="{2CE7E26D-3028-4B89-858C-D31F79CA3BD5}"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u="sng" dirty="0" smtClean="0"/>
              <a:t>Buildin</a:t>
            </a:r>
            <a:r>
              <a:rPr lang="en-US" b="1" u="sng" baseline="0" dirty="0" smtClean="0"/>
              <a:t>g A High Capacity Community:</a:t>
            </a:r>
            <a:endParaRPr lang="en-US" b="1" u="sng" dirty="0" smtClean="0"/>
          </a:p>
          <a:p>
            <a:r>
              <a:rPr lang="en-US" dirty="0" smtClean="0"/>
              <a:t>All of our</a:t>
            </a:r>
            <a:r>
              <a:rPr lang="en-US" baseline="0" dirty="0" smtClean="0"/>
              <a:t> ACEs work had an end results of </a:t>
            </a:r>
            <a:r>
              <a:rPr lang="en-US" dirty="0" smtClean="0"/>
              <a:t>Building</a:t>
            </a:r>
            <a:r>
              <a:rPr lang="en-US" baseline="0" dirty="0" smtClean="0"/>
              <a:t> a Higher Capacity community based on the Washington State Family Policy Council’s model.</a:t>
            </a:r>
          </a:p>
          <a:p>
            <a:r>
              <a:rPr lang="en-US" baseline="0" dirty="0" smtClean="0"/>
              <a:t>Based on their research:</a:t>
            </a:r>
            <a:endParaRPr lang="en-US" dirty="0" smtClean="0"/>
          </a:p>
          <a:p>
            <a:pPr marL="228600" indent="-228600">
              <a:buAutoNum type="arabicParenR"/>
            </a:pPr>
            <a:r>
              <a:rPr lang="en-US" dirty="0" smtClean="0"/>
              <a:t>Rates of mental, behavioral and physical disorders are lower in higher capacity communities among young adults, ages 18-34.</a:t>
            </a:r>
          </a:p>
          <a:p>
            <a:pPr marL="228600" indent="-228600">
              <a:buAutoNum type="arabicParenR"/>
            </a:pPr>
            <a:r>
              <a:rPr lang="en-US" dirty="0" smtClean="0"/>
              <a:t>The lower rates of disorders are partly due to reductions in ACEs and increases in social and emotional support associated with higher community capacity among young adults, ages 18-34.</a:t>
            </a:r>
          </a:p>
          <a:p>
            <a:pPr marL="228600" indent="-228600">
              <a:buNone/>
            </a:pPr>
            <a:endParaRPr lang="en-US" dirty="0" smtClean="0"/>
          </a:p>
          <a:p>
            <a:pPr marL="228600" indent="-228600">
              <a:buNone/>
            </a:pPr>
            <a:r>
              <a:rPr lang="en-US" b="1" u="sng" dirty="0" smtClean="0"/>
              <a:t>United Way’s Next</a:t>
            </a:r>
            <a:r>
              <a:rPr lang="en-US" b="1" u="sng" baseline="0" dirty="0" smtClean="0"/>
              <a:t> Steps:</a:t>
            </a:r>
            <a:endParaRPr lang="en-US" b="1" u="sng" dirty="0" smtClean="0"/>
          </a:p>
          <a:p>
            <a:pPr marL="228600" indent="-228600">
              <a:buAutoNum type="arabicParenR"/>
            </a:pPr>
            <a:r>
              <a:rPr lang="en-US" dirty="0" smtClean="0"/>
              <a:t>United</a:t>
            </a:r>
            <a:r>
              <a:rPr lang="en-US" baseline="0" dirty="0" smtClean="0"/>
              <a:t> Way has created a seven year community goal dedicated to increasing social connectedness and improving functioning of low-income families with children over the next seven years. </a:t>
            </a:r>
            <a:endParaRPr lang="en-US" dirty="0" smtClean="0"/>
          </a:p>
          <a:p>
            <a:endParaRPr lang="en-US" dirty="0" smtClean="0"/>
          </a:p>
          <a:p>
            <a:r>
              <a:rPr lang="en-US" b="1" u="sng" dirty="0" smtClean="0"/>
              <a:t>Prevent</a:t>
            </a:r>
            <a:r>
              <a:rPr lang="en-US" b="1" u="sng" baseline="0" dirty="0" smtClean="0"/>
              <a:t> Child Abuse Grant:</a:t>
            </a:r>
            <a:endParaRPr lang="en-US" b="1" u="sng" dirty="0" smtClean="0"/>
          </a:p>
          <a:p>
            <a:r>
              <a:rPr lang="en-US" dirty="0" smtClean="0"/>
              <a:t>By Oct. 10</a:t>
            </a:r>
            <a:r>
              <a:rPr lang="en-US" baseline="30000" dirty="0" smtClean="0"/>
              <a:t>th</a:t>
            </a:r>
            <a:r>
              <a:rPr lang="en-US" dirty="0" smtClean="0"/>
              <a:t> we will know if we are</a:t>
            </a:r>
            <a:r>
              <a:rPr lang="en-US" baseline="0" dirty="0" smtClean="0"/>
              <a:t> a finalist with the Prevent Child Abuse Grant. If we are successful below is additional info. to include: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Over the next six months, PCA will offer intensive individualized training/coaching to representatives from six counties on how to use The ACE Study to engage community leaders, business professionals, youth-serving organizations, and other targeted audiences in child abuse prevention.  Specifically, we will receive training and coaching in the following areas: </a:t>
            </a:r>
          </a:p>
          <a:p>
            <a:pPr lvl="0">
              <a:buFont typeface="Arial" pitchFamily="34" charset="0"/>
              <a:buChar char="•"/>
            </a:pPr>
            <a:r>
              <a:rPr lang="en-US" sz="1200" kern="1200" dirty="0" smtClean="0">
                <a:solidFill>
                  <a:schemeClr val="tx1"/>
                </a:solidFill>
                <a:latin typeface="+mn-lt"/>
                <a:ea typeface="+mn-ea"/>
                <a:cs typeface="+mn-cs"/>
              </a:rPr>
              <a:t>    The Adverse Childhood Experiences (ACE) Study and the neurobiology of stress</a:t>
            </a:r>
          </a:p>
          <a:p>
            <a:pPr lvl="0">
              <a:buFont typeface="Arial" pitchFamily="34" charset="0"/>
              <a:buChar char="•"/>
            </a:pPr>
            <a:r>
              <a:rPr lang="en-US" sz="1200" kern="1200" dirty="0" smtClean="0">
                <a:solidFill>
                  <a:schemeClr val="tx1"/>
                </a:solidFill>
                <a:latin typeface="+mn-lt"/>
                <a:ea typeface="+mn-ea"/>
                <a:cs typeface="+mn-cs"/>
              </a:rPr>
              <a:t>    Connecting Iowa’s ACEs data to child abuse prevention strategies and messages</a:t>
            </a:r>
          </a:p>
          <a:p>
            <a:pPr lvl="0">
              <a:buFont typeface="Arial" pitchFamily="34" charset="0"/>
              <a:buChar char="•"/>
            </a:pPr>
            <a:r>
              <a:rPr lang="en-US" sz="1200" kern="1200" dirty="0" smtClean="0">
                <a:solidFill>
                  <a:schemeClr val="tx1"/>
                </a:solidFill>
                <a:latin typeface="+mn-lt"/>
                <a:ea typeface="+mn-ea"/>
                <a:cs typeface="+mn-cs"/>
              </a:rPr>
              <a:t>    Implementing The Tri-Ethnic Center’s Community Readiness Model</a:t>
            </a:r>
          </a:p>
          <a:p>
            <a:pPr lvl="0">
              <a:buFont typeface="Arial" pitchFamily="34" charset="0"/>
              <a:buChar char="•"/>
            </a:pPr>
            <a:r>
              <a:rPr lang="en-US" sz="1200" kern="1200" dirty="0" smtClean="0">
                <a:solidFill>
                  <a:schemeClr val="tx1"/>
                </a:solidFill>
                <a:latin typeface="+mn-lt"/>
                <a:ea typeface="+mn-ea"/>
                <a:cs typeface="+mn-cs"/>
              </a:rPr>
              <a:t>    Developing your community engagement and communications strategy</a:t>
            </a:r>
          </a:p>
          <a:p>
            <a:pPr lvl="0">
              <a:buFont typeface="Arial" pitchFamily="34" charset="0"/>
              <a:buChar char="•"/>
            </a:pPr>
            <a:r>
              <a:rPr lang="en-US" sz="1200" kern="1200" dirty="0" smtClean="0">
                <a:solidFill>
                  <a:schemeClr val="tx1"/>
                </a:solidFill>
                <a:latin typeface="+mn-lt"/>
                <a:ea typeface="+mn-ea"/>
                <a:cs typeface="+mn-cs"/>
              </a:rPr>
              <a:t>    Individualized support in implementing your strategy</a:t>
            </a:r>
          </a:p>
          <a:p>
            <a:pPr>
              <a:buFont typeface="Arial" pitchFamily="34" charset="0"/>
              <a:buChar char="•"/>
            </a:pPr>
            <a:r>
              <a:rPr lang="en-US" sz="1200" kern="1200" dirty="0" smtClean="0">
                <a:solidFill>
                  <a:schemeClr val="tx1"/>
                </a:solidFill>
                <a:latin typeface="+mn-lt"/>
                <a:ea typeface="+mn-ea"/>
                <a:cs typeface="+mn-cs"/>
              </a:rPr>
              <a:t>    Below is a seven month timeline that the Prevent Child Abuse has outlined. I’ve included my comments in red on how it will align with our existing ACEs   work and timeline. </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Responsibilities Timeline</a:t>
            </a:r>
            <a:endParaRPr lang="en-US" sz="1200" kern="1200" dirty="0" smtClean="0">
              <a:solidFill>
                <a:schemeClr val="tx1"/>
              </a:solidFill>
              <a:latin typeface="+mn-lt"/>
              <a:ea typeface="+mn-ea"/>
              <a:cs typeface="+mn-cs"/>
            </a:endParaRPr>
          </a:p>
          <a:p>
            <a:r>
              <a:rPr lang="en-US" sz="1200" b="1" u="sng" kern="1200" dirty="0" smtClean="0">
                <a:solidFill>
                  <a:schemeClr val="tx1"/>
                </a:solidFill>
                <a:latin typeface="+mn-lt"/>
                <a:ea typeface="+mn-ea"/>
                <a:cs typeface="+mn-cs"/>
              </a:rPr>
              <a:t>September 2013</a:t>
            </a:r>
          </a:p>
          <a:p>
            <a:r>
              <a:rPr lang="en-US" sz="1200" kern="1200" dirty="0" smtClean="0">
                <a:solidFill>
                  <a:schemeClr val="tx1"/>
                </a:solidFill>
                <a:latin typeface="+mn-lt"/>
                <a:ea typeface="+mn-ea"/>
                <a:cs typeface="+mn-cs"/>
              </a:rPr>
              <a:t>Submit application by October 4; candidates selected by October 10 – I have outlined within my message below how local partners will submit the application. I would be responsible for complete the questions for United Way’s perspective. You would also be involved with providing input.  </a:t>
            </a:r>
          </a:p>
          <a:p>
            <a:r>
              <a:rPr lang="en-US" sz="1200" b="1" i="0" u="sng" kern="1200" dirty="0" smtClean="0">
                <a:solidFill>
                  <a:schemeClr val="tx1"/>
                </a:solidFill>
                <a:latin typeface="+mn-lt"/>
                <a:ea typeface="+mn-ea"/>
                <a:cs typeface="+mn-cs"/>
              </a:rPr>
              <a:t>Oct. 14, 2013</a:t>
            </a:r>
          </a:p>
          <a:p>
            <a:r>
              <a:rPr lang="en-US" sz="1200" kern="1200" dirty="0" smtClean="0">
                <a:solidFill>
                  <a:schemeClr val="tx1"/>
                </a:solidFill>
                <a:latin typeface="+mn-lt"/>
                <a:ea typeface="+mn-ea"/>
                <a:cs typeface="+mn-cs"/>
              </a:rPr>
              <a:t>Attend the ACEs Summit (we encourage you to register if you apply) – You, Doug and I and are planning to attend this and you are on the panel discussion.</a:t>
            </a:r>
          </a:p>
          <a:p>
            <a:r>
              <a:rPr lang="en-US" sz="1200" b="1" u="sng" kern="1200" dirty="0" smtClean="0">
                <a:solidFill>
                  <a:schemeClr val="tx1"/>
                </a:solidFill>
                <a:latin typeface="+mn-lt"/>
                <a:ea typeface="+mn-ea"/>
                <a:cs typeface="+mn-cs"/>
              </a:rPr>
              <a:t>Nov. 19, 2013</a:t>
            </a:r>
          </a:p>
          <a:p>
            <a:r>
              <a:rPr lang="en-US" sz="1200" kern="1200" dirty="0" smtClean="0">
                <a:solidFill>
                  <a:schemeClr val="tx1"/>
                </a:solidFill>
                <a:latin typeface="+mn-lt"/>
                <a:ea typeface="+mn-ea"/>
                <a:cs typeface="+mn-cs"/>
              </a:rPr>
              <a:t>Attend a one-day workshop on the Tri-Ethnic Center’s Community Readiness Model – I am available to attend this training.</a:t>
            </a:r>
          </a:p>
          <a:p>
            <a:r>
              <a:rPr lang="en-US" sz="1200" b="1" u="sng" kern="1200" dirty="0" smtClean="0">
                <a:solidFill>
                  <a:schemeClr val="tx1"/>
                </a:solidFill>
                <a:latin typeface="+mn-lt"/>
                <a:ea typeface="+mn-ea"/>
                <a:cs typeface="+mn-cs"/>
              </a:rPr>
              <a:t>Dec.-Feb. 2014</a:t>
            </a:r>
          </a:p>
          <a:p>
            <a:r>
              <a:rPr lang="en-US" sz="1200" kern="1200" dirty="0" smtClean="0">
                <a:solidFill>
                  <a:schemeClr val="tx1"/>
                </a:solidFill>
                <a:latin typeface="+mn-lt"/>
                <a:ea typeface="+mn-ea"/>
                <a:cs typeface="+mn-cs"/>
              </a:rPr>
              <a:t>Implement community readiness assessment - This comes in between our grant cycle but which will be busy but I think I can build time into my schedule to make this work since it aligns with our direction with ACEs and building a high capacity community.   </a:t>
            </a:r>
          </a:p>
          <a:p>
            <a:r>
              <a:rPr lang="en-US" sz="1200" b="1" u="sng" kern="1200" dirty="0" smtClean="0">
                <a:solidFill>
                  <a:schemeClr val="tx1"/>
                </a:solidFill>
                <a:latin typeface="+mn-lt"/>
                <a:ea typeface="+mn-ea"/>
                <a:cs typeface="+mn-cs"/>
              </a:rPr>
              <a:t>February 2014</a:t>
            </a:r>
          </a:p>
          <a:p>
            <a:r>
              <a:rPr lang="en-US" sz="1200" kern="1200" dirty="0" smtClean="0">
                <a:solidFill>
                  <a:schemeClr val="tx1"/>
                </a:solidFill>
                <a:latin typeface="+mn-lt"/>
                <a:ea typeface="+mn-ea"/>
                <a:cs typeface="+mn-cs"/>
              </a:rPr>
              <a:t>Complete online learning modules on ACEs and Prevention; receive additional training on the science behind the study - Will build time in my scheduled to accomplish this.</a:t>
            </a:r>
          </a:p>
          <a:p>
            <a:r>
              <a:rPr lang="en-US" sz="1200" b="1" u="sng" kern="1200" dirty="0" smtClean="0">
                <a:solidFill>
                  <a:schemeClr val="tx1"/>
                </a:solidFill>
                <a:latin typeface="+mn-lt"/>
                <a:ea typeface="+mn-ea"/>
                <a:cs typeface="+mn-cs"/>
              </a:rPr>
              <a:t>March 2014</a:t>
            </a:r>
          </a:p>
          <a:p>
            <a:r>
              <a:rPr lang="en-US" sz="1200" kern="1200" dirty="0" smtClean="0">
                <a:solidFill>
                  <a:schemeClr val="tx1"/>
                </a:solidFill>
                <a:latin typeface="+mn-lt"/>
                <a:ea typeface="+mn-ea"/>
                <a:cs typeface="+mn-cs"/>
              </a:rPr>
              <a:t>Attend a one-day workshop to develop your community engagement and communications plan based on the results of your community readiness assessment – </a:t>
            </a:r>
            <a:r>
              <a:rPr lang="en-US" sz="1200" b="1" kern="1200" baseline="0" dirty="0" smtClean="0">
                <a:solidFill>
                  <a:schemeClr val="bg2"/>
                </a:solidFill>
                <a:latin typeface="+mn-lt"/>
                <a:ea typeface="+mn-ea"/>
                <a:cs typeface="+mn-cs"/>
              </a:rPr>
              <a:t>This will align with our ACEs Community Conversations process of checking in with them in six months. </a:t>
            </a:r>
            <a:r>
              <a:rPr lang="en-US" sz="1200" kern="1200" dirty="0" smtClean="0">
                <a:solidFill>
                  <a:schemeClr val="tx1"/>
                </a:solidFill>
                <a:latin typeface="+mn-lt"/>
                <a:ea typeface="+mn-ea"/>
                <a:cs typeface="+mn-cs"/>
              </a:rPr>
              <a:t>We will be able to use their input in developing our ACEs engagement and communications plan. </a:t>
            </a:r>
          </a:p>
          <a:p>
            <a:r>
              <a:rPr lang="en-US" sz="1200" b="1" u="sng" kern="1200" dirty="0" smtClean="0">
                <a:solidFill>
                  <a:schemeClr val="tx1"/>
                </a:solidFill>
                <a:latin typeface="+mn-lt"/>
                <a:ea typeface="+mn-ea"/>
                <a:cs typeface="+mn-cs"/>
              </a:rPr>
              <a:t>On-going</a:t>
            </a:r>
          </a:p>
          <a:p>
            <a:r>
              <a:rPr lang="en-US" sz="1200" kern="1200" dirty="0" smtClean="0">
                <a:solidFill>
                  <a:schemeClr val="tx1"/>
                </a:solidFill>
                <a:latin typeface="+mn-lt"/>
                <a:ea typeface="+mn-ea"/>
                <a:cs typeface="+mn-cs"/>
              </a:rPr>
              <a:t>Implement your community engagement plan in your region/area – This will align nicely with our timeline for beginning our work by July 1</a:t>
            </a:r>
            <a:r>
              <a:rPr lang="en-US" sz="1200" kern="1200" baseline="30000" dirty="0" smtClean="0">
                <a:solidFill>
                  <a:schemeClr val="tx1"/>
                </a:solidFill>
                <a:latin typeface="+mn-lt"/>
                <a:ea typeface="+mn-ea"/>
                <a:cs typeface="+mn-cs"/>
              </a:rPr>
              <a:t>st</a:t>
            </a:r>
            <a:r>
              <a:rPr lang="en-US" sz="1200" kern="1200" dirty="0" smtClean="0">
                <a:solidFill>
                  <a:schemeClr val="tx1"/>
                </a:solidFill>
                <a:latin typeface="+mn-lt"/>
                <a:ea typeface="+mn-ea"/>
                <a:cs typeface="+mn-cs"/>
              </a:rPr>
              <a:t> once the ACEs engagement and communications plan has been developed with our local ACEs Stakeholders.</a:t>
            </a:r>
          </a:p>
          <a:p>
            <a:r>
              <a:rPr lang="en-US" sz="1200" b="1" u="sng" kern="1200" dirty="0" smtClean="0">
                <a:solidFill>
                  <a:schemeClr val="tx1"/>
                </a:solidFill>
                <a:latin typeface="+mn-lt"/>
                <a:ea typeface="+mn-ea"/>
                <a:cs typeface="+mn-cs"/>
              </a:rPr>
              <a:t>On-going</a:t>
            </a:r>
          </a:p>
          <a:p>
            <a:r>
              <a:rPr lang="en-US" sz="1200" kern="1200" dirty="0" smtClean="0">
                <a:solidFill>
                  <a:schemeClr val="tx1"/>
                </a:solidFill>
                <a:latin typeface="+mn-lt"/>
                <a:ea typeface="+mn-ea"/>
                <a:cs typeface="+mn-cs"/>
              </a:rPr>
              <a:t>Deliver trainings to interested community members.</a:t>
            </a:r>
          </a:p>
          <a:p>
            <a:endParaRPr lang="en-US" dirty="0"/>
          </a:p>
        </p:txBody>
      </p:sp>
      <p:sp>
        <p:nvSpPr>
          <p:cNvPr id="4" name="Slide Number Placeholder 3"/>
          <p:cNvSpPr>
            <a:spLocks noGrp="1"/>
          </p:cNvSpPr>
          <p:nvPr>
            <p:ph type="sldNum" sz="quarter" idx="10"/>
          </p:nvPr>
        </p:nvSpPr>
        <p:spPr/>
        <p:txBody>
          <a:bodyPr/>
          <a:lstStyle/>
          <a:p>
            <a:fld id="{934D1F76-E890-4565-96BC-4F2B168EED64}"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rtl="0"/>
            <a:r>
              <a:rPr lang="en-US" sz="1800" dirty="0" smtClean="0"/>
              <a:t>Along with the 3,815 books delivered last year alone, RED Ahead has shown real improvements in the lives of parents and their children. During the most recent evaluation survey:</a:t>
            </a:r>
          </a:p>
          <a:p>
            <a:pPr lvl="2" rtl="0"/>
            <a:r>
              <a:rPr lang="en-US" sz="1800" dirty="0" smtClean="0"/>
              <a:t>93% respondents reported they “feel more prepared to support [their] child’s language development and pre-reading skills”, and  </a:t>
            </a:r>
          </a:p>
          <a:p>
            <a:pPr rtl="0"/>
            <a:r>
              <a:rPr lang="en-US" sz="1800" dirty="0" smtClean="0"/>
              <a:t>98% of respondents practiced skills learned at RED Ahead at home – bringing the skills they learned into practice every day.</a:t>
            </a:r>
          </a:p>
          <a:p>
            <a:pPr lvl="1" rtl="0"/>
            <a:r>
              <a:rPr lang="en-US" sz="1800" dirty="0" smtClean="0"/>
              <a:t>Also, of the children screened for developmental progress, at least 93% improved or maintained skills in all categories.</a:t>
            </a:r>
          </a:p>
          <a:p>
            <a:pPr lvl="1" rtl="0"/>
            <a:r>
              <a:rPr lang="en-US" sz="1800" dirty="0" smtClean="0"/>
              <a:t>Children who are screened and found to be lower than the target proficiencies for their age are offered supplemental activities and referrals to assist them. </a:t>
            </a:r>
          </a:p>
          <a:p>
            <a:pPr lvl="2" rtl="0"/>
            <a:r>
              <a:rPr lang="en-US" sz="1800" dirty="0" smtClean="0"/>
              <a:t>100% of families participated in supplemental activities when offered</a:t>
            </a:r>
          </a:p>
          <a:p>
            <a:pPr rtl="0"/>
            <a:r>
              <a:rPr lang="en-US" sz="1800" dirty="0" smtClean="0"/>
              <a:t>43% accepted referrals when offered</a:t>
            </a:r>
          </a:p>
          <a:p>
            <a:pPr lvl="1" rtl="0"/>
            <a:r>
              <a:rPr lang="en-US" sz="1800" dirty="0" smtClean="0"/>
              <a:t>Of the 1,326 families served who have seen these impressive results:</a:t>
            </a:r>
          </a:p>
          <a:p>
            <a:pPr lvl="2" rtl="0"/>
            <a:r>
              <a:rPr lang="en-US" sz="1800" dirty="0" smtClean="0"/>
              <a:t>501 are single mothers</a:t>
            </a:r>
          </a:p>
          <a:p>
            <a:pPr rtl="0"/>
            <a:r>
              <a:rPr lang="en-US" sz="1800" dirty="0" smtClean="0"/>
              <a:t>167 are homeless</a:t>
            </a:r>
          </a:p>
          <a:p>
            <a:pPr rtl="0"/>
            <a:r>
              <a:rPr lang="en-US" sz="1800" dirty="0" smtClean="0"/>
              <a:t>438 have a family monthly income of less than $1,000</a:t>
            </a:r>
          </a:p>
        </p:txBody>
      </p:sp>
      <p:sp>
        <p:nvSpPr>
          <p:cNvPr id="4" name="Slide Number Placeholder 3"/>
          <p:cNvSpPr>
            <a:spLocks noGrp="1"/>
          </p:cNvSpPr>
          <p:nvPr>
            <p:ph type="sldNum" sz="quarter" idx="10"/>
          </p:nvPr>
        </p:nvSpPr>
        <p:spPr/>
        <p:txBody>
          <a:bodyPr/>
          <a:lstStyle/>
          <a:p>
            <a:fld id="{D2191FBA-69BD-4FDF-9125-FE4C67C96A5A}"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1C81A2-0E6E-431D-83D9-FBCFFE99FF4B}" type="datetimeFigureOut">
              <a:rPr lang="en-US" smtClean="0">
                <a:solidFill>
                  <a:prstClr val="black">
                    <a:tint val="75000"/>
                  </a:prstClr>
                </a:solidFill>
              </a:rPr>
              <a:pPr/>
              <a:t>10/8/2013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AE1FB3-7DB0-40E3-9434-6AD5359811E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450" y="2837608"/>
            <a:ext cx="10352405" cy="1957992"/>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6895" y="5176202"/>
            <a:ext cx="8525510" cy="2334366"/>
          </a:xfrm>
        </p:spPr>
        <p:txBody>
          <a:bodyPr/>
          <a:lstStyle>
            <a:lvl1pPr marL="0" indent="0" algn="ctr">
              <a:buNone/>
              <a:defRPr>
                <a:solidFill>
                  <a:schemeClr val="tx1">
                    <a:tint val="75000"/>
                  </a:schemeClr>
                </a:solidFill>
              </a:defRPr>
            </a:lvl1pPr>
            <a:lvl2pPr marL="608772" indent="0" algn="ctr">
              <a:buNone/>
              <a:defRPr>
                <a:solidFill>
                  <a:schemeClr val="tx1">
                    <a:tint val="75000"/>
                  </a:schemeClr>
                </a:solidFill>
              </a:defRPr>
            </a:lvl2pPr>
            <a:lvl3pPr marL="1217542" indent="0" algn="ctr">
              <a:buNone/>
              <a:defRPr>
                <a:solidFill>
                  <a:schemeClr val="tx1">
                    <a:tint val="75000"/>
                  </a:schemeClr>
                </a:solidFill>
              </a:defRPr>
            </a:lvl3pPr>
            <a:lvl4pPr marL="1826312" indent="0" algn="ctr">
              <a:buNone/>
              <a:defRPr>
                <a:solidFill>
                  <a:schemeClr val="tx1">
                    <a:tint val="75000"/>
                  </a:schemeClr>
                </a:solidFill>
              </a:defRPr>
            </a:lvl4pPr>
            <a:lvl5pPr marL="2435083" indent="0" algn="ctr">
              <a:buNone/>
              <a:defRPr>
                <a:solidFill>
                  <a:schemeClr val="tx1">
                    <a:tint val="75000"/>
                  </a:schemeClr>
                </a:solidFill>
              </a:defRPr>
            </a:lvl5pPr>
            <a:lvl6pPr marL="3043855" indent="0" algn="ctr">
              <a:buNone/>
              <a:defRPr>
                <a:solidFill>
                  <a:schemeClr val="tx1">
                    <a:tint val="75000"/>
                  </a:schemeClr>
                </a:solidFill>
              </a:defRPr>
            </a:lvl6pPr>
            <a:lvl7pPr marL="3652625" indent="0" algn="ctr">
              <a:buNone/>
              <a:defRPr>
                <a:solidFill>
                  <a:schemeClr val="tx1">
                    <a:tint val="75000"/>
                  </a:schemeClr>
                </a:solidFill>
              </a:defRPr>
            </a:lvl7pPr>
            <a:lvl8pPr marL="4261397" indent="0" algn="ctr">
              <a:buNone/>
              <a:defRPr>
                <a:solidFill>
                  <a:schemeClr val="tx1">
                    <a:tint val="75000"/>
                  </a:schemeClr>
                </a:solidFill>
              </a:defRPr>
            </a:lvl8pPr>
            <a:lvl9pPr marL="487016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1F13D6-0D2E-4EBB-B84F-A4799D066705}" type="datetimeFigureOut">
              <a:rPr lang="en-US" smtClean="0"/>
              <a:pPr/>
              <a:t>10/8/2013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4AEAE-2E95-4638-AC05-2AD050B0183E}" type="slidenum">
              <a:rPr lang="en-US" smtClean="0"/>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F13D6-0D2E-4EBB-B84F-A4799D066705}" type="datetimeFigureOut">
              <a:rPr lang="en-US" smtClean="0"/>
              <a:pPr/>
              <a:t>10/8/2013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B4AEAE-2E95-4638-AC05-2AD050B0183E}" type="slidenum">
              <a:rPr lang="en-US" smtClean="0"/>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7228" y="6394132"/>
            <a:ext cx="7307580" cy="754864"/>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7228" y="816182"/>
            <a:ext cx="7307580" cy="5480685"/>
          </a:xfrm>
        </p:spPr>
        <p:txBody>
          <a:bodyPr/>
          <a:lstStyle>
            <a:lvl1pPr marL="0" indent="0">
              <a:buNone/>
              <a:defRPr sz="4300"/>
            </a:lvl1pPr>
            <a:lvl2pPr marL="608945" indent="0">
              <a:buNone/>
              <a:defRPr sz="3700"/>
            </a:lvl2pPr>
            <a:lvl3pPr marL="1217889" indent="0">
              <a:buNone/>
              <a:defRPr sz="3200"/>
            </a:lvl3pPr>
            <a:lvl4pPr marL="1826834" indent="0">
              <a:buNone/>
              <a:defRPr sz="2700"/>
            </a:lvl4pPr>
            <a:lvl5pPr marL="2435779" indent="0">
              <a:buNone/>
              <a:defRPr sz="2700"/>
            </a:lvl5pPr>
            <a:lvl6pPr marL="3044723" indent="0">
              <a:buNone/>
              <a:defRPr sz="2700"/>
            </a:lvl6pPr>
            <a:lvl7pPr marL="3653668" indent="0">
              <a:buNone/>
              <a:defRPr sz="2700"/>
            </a:lvl7pPr>
            <a:lvl8pPr marL="4262613" indent="0">
              <a:buNone/>
              <a:defRPr sz="2700"/>
            </a:lvl8pPr>
            <a:lvl9pPr marL="4871557" indent="0">
              <a:buNone/>
              <a:defRPr sz="27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7228" y="7148996"/>
            <a:ext cx="7307580" cy="1072031"/>
          </a:xfrm>
        </p:spPr>
        <p:txBody>
          <a:bodyPr/>
          <a:lstStyle>
            <a:lvl1pPr marL="0" indent="0">
              <a:buNone/>
              <a:defRPr sz="1900"/>
            </a:lvl1pPr>
            <a:lvl2pPr marL="608945" indent="0">
              <a:buNone/>
              <a:defRPr sz="1600"/>
            </a:lvl2pPr>
            <a:lvl3pPr marL="1217889" indent="0">
              <a:buNone/>
              <a:defRPr sz="1300"/>
            </a:lvl3pPr>
            <a:lvl4pPr marL="1826834" indent="0">
              <a:buNone/>
              <a:defRPr sz="1200"/>
            </a:lvl4pPr>
            <a:lvl5pPr marL="2435779" indent="0">
              <a:buNone/>
              <a:defRPr sz="1200"/>
            </a:lvl5pPr>
            <a:lvl6pPr marL="3044723" indent="0">
              <a:buNone/>
              <a:defRPr sz="1200"/>
            </a:lvl6pPr>
            <a:lvl7pPr marL="3653668" indent="0">
              <a:buNone/>
              <a:defRPr sz="1200"/>
            </a:lvl7pPr>
            <a:lvl8pPr marL="4262613" indent="0">
              <a:buNone/>
              <a:defRPr sz="1200"/>
            </a:lvl8pPr>
            <a:lvl9pPr marL="487155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C81A2-0E6E-431D-83D9-FBCFFE99FF4B}" type="datetimeFigureOut">
              <a:rPr lang="en-US" smtClean="0"/>
              <a:pPr/>
              <a:t>10/8/2013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AE1FB3-7DB0-40E3-9434-6AD5359811E7}"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alphaModFix amt="7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965" y="365802"/>
            <a:ext cx="10961370" cy="1522413"/>
          </a:xfrm>
          <a:prstGeom prst="rect">
            <a:avLst/>
          </a:prstGeom>
        </p:spPr>
        <p:txBody>
          <a:bodyPr vert="horz" lIns="121789" tIns="60894" rIns="121789" bIns="6089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965" y="2131378"/>
            <a:ext cx="10961370" cy="6028331"/>
          </a:xfrm>
          <a:prstGeom prst="rect">
            <a:avLst/>
          </a:prstGeom>
        </p:spPr>
        <p:txBody>
          <a:bodyPr vert="horz" lIns="121789" tIns="60894" rIns="121789" bIns="6089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965" y="8466306"/>
            <a:ext cx="2841837" cy="486326"/>
          </a:xfrm>
          <a:prstGeom prst="rect">
            <a:avLst/>
          </a:prstGeom>
        </p:spPr>
        <p:txBody>
          <a:bodyPr vert="horz" lIns="121789" tIns="60894" rIns="121789" bIns="60894" rtlCol="0" anchor="ctr"/>
          <a:lstStyle>
            <a:lvl1pPr algn="l">
              <a:defRPr sz="1600">
                <a:solidFill>
                  <a:schemeClr val="tx1">
                    <a:tint val="75000"/>
                  </a:schemeClr>
                </a:solidFill>
              </a:defRPr>
            </a:lvl1pPr>
          </a:lstStyle>
          <a:p>
            <a:pPr defTabSz="1217889"/>
            <a:fld id="{6E1C81A2-0E6E-431D-83D9-FBCFFE99FF4B}" type="datetimeFigureOut">
              <a:rPr lang="en-US" smtClean="0">
                <a:solidFill>
                  <a:prstClr val="black">
                    <a:tint val="75000"/>
                  </a:prstClr>
                </a:solidFill>
              </a:rPr>
              <a:pPr defTabSz="1217889"/>
              <a:t>10/8/2013</a:t>
            </a:fld>
            <a:endParaRPr lang="en-US" dirty="0">
              <a:solidFill>
                <a:prstClr val="black">
                  <a:tint val="75000"/>
                </a:prstClr>
              </a:solidFill>
            </a:endParaRPr>
          </a:p>
        </p:txBody>
      </p:sp>
      <p:sp>
        <p:nvSpPr>
          <p:cNvPr id="5" name="Footer Placeholder 4"/>
          <p:cNvSpPr>
            <a:spLocks noGrp="1"/>
          </p:cNvSpPr>
          <p:nvPr>
            <p:ph type="ftr" sz="quarter" idx="3"/>
          </p:nvPr>
        </p:nvSpPr>
        <p:spPr>
          <a:xfrm>
            <a:off x="4161261" y="8466306"/>
            <a:ext cx="3856778" cy="486326"/>
          </a:xfrm>
          <a:prstGeom prst="rect">
            <a:avLst/>
          </a:prstGeom>
        </p:spPr>
        <p:txBody>
          <a:bodyPr vert="horz" lIns="121789" tIns="60894" rIns="121789" bIns="60894" rtlCol="0" anchor="ctr"/>
          <a:lstStyle>
            <a:lvl1pPr algn="ctr">
              <a:defRPr sz="1600">
                <a:solidFill>
                  <a:schemeClr val="tx1">
                    <a:tint val="75000"/>
                  </a:schemeClr>
                </a:solidFill>
              </a:defRPr>
            </a:lvl1pPr>
          </a:lstStyle>
          <a:p>
            <a:pPr defTabSz="1217889"/>
            <a:endParaRPr lang="en-US" dirty="0">
              <a:solidFill>
                <a:prstClr val="black">
                  <a:tint val="75000"/>
                </a:prstClr>
              </a:solidFill>
            </a:endParaRPr>
          </a:p>
        </p:txBody>
      </p:sp>
      <p:sp>
        <p:nvSpPr>
          <p:cNvPr id="6" name="Slide Number Placeholder 5"/>
          <p:cNvSpPr>
            <a:spLocks noGrp="1"/>
          </p:cNvSpPr>
          <p:nvPr>
            <p:ph type="sldNum" sz="quarter" idx="4"/>
          </p:nvPr>
        </p:nvSpPr>
        <p:spPr>
          <a:xfrm>
            <a:off x="8728498" y="8466306"/>
            <a:ext cx="2841837" cy="486326"/>
          </a:xfrm>
          <a:prstGeom prst="rect">
            <a:avLst/>
          </a:prstGeom>
        </p:spPr>
        <p:txBody>
          <a:bodyPr vert="horz" lIns="121789" tIns="60894" rIns="121789" bIns="60894" rtlCol="0" anchor="ctr"/>
          <a:lstStyle>
            <a:lvl1pPr algn="r">
              <a:defRPr sz="1600">
                <a:solidFill>
                  <a:schemeClr val="tx1">
                    <a:tint val="75000"/>
                  </a:schemeClr>
                </a:solidFill>
              </a:defRPr>
            </a:lvl1pPr>
          </a:lstStyle>
          <a:p>
            <a:pPr defTabSz="1217889"/>
            <a:fld id="{8DAE1FB3-7DB0-40E3-9434-6AD5359811E7}" type="slidenum">
              <a:rPr lang="en-US" smtClean="0">
                <a:solidFill>
                  <a:prstClr val="black">
                    <a:tint val="75000"/>
                  </a:prstClr>
                </a:solidFill>
              </a:rPr>
              <a:pPr defTabSz="1217889"/>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Lst>
  <p:transition spd="med">
    <p:fade/>
  </p:transition>
  <p:txStyles>
    <p:titleStyle>
      <a:lvl1pPr algn="ctr" defTabSz="1217889" rtl="0" eaLnBrk="1" latinLnBrk="0" hangingPunct="1">
        <a:spcBef>
          <a:spcPct val="0"/>
        </a:spcBef>
        <a:buNone/>
        <a:defRPr sz="5900" kern="1200">
          <a:solidFill>
            <a:schemeClr val="tx1"/>
          </a:solidFill>
          <a:latin typeface="+mj-lt"/>
          <a:ea typeface="+mj-ea"/>
          <a:cs typeface="+mj-cs"/>
        </a:defRPr>
      </a:lvl1pPr>
    </p:titleStyle>
    <p:bodyStyle>
      <a:lvl1pPr marL="456709" indent="-456709" algn="l" defTabSz="1217889"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89535" indent="-380590" algn="l" defTabSz="1217889"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2362" indent="-304472" algn="l" defTabSz="1217889"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1306" indent="-304472" algn="l" defTabSz="121788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0251" indent="-304472" algn="l" defTabSz="121788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49196" indent="-304472" algn="l" defTabSz="121788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8140" indent="-304472" algn="l" defTabSz="121788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7085" indent="-304472" algn="l" defTabSz="121788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6030" indent="-304472" algn="l" defTabSz="1217889"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7889" rtl="0" eaLnBrk="1" latinLnBrk="0" hangingPunct="1">
        <a:defRPr sz="2400" kern="1200">
          <a:solidFill>
            <a:schemeClr val="tx1"/>
          </a:solidFill>
          <a:latin typeface="+mn-lt"/>
          <a:ea typeface="+mn-ea"/>
          <a:cs typeface="+mn-cs"/>
        </a:defRPr>
      </a:lvl1pPr>
      <a:lvl2pPr marL="608945" algn="l" defTabSz="1217889" rtl="0" eaLnBrk="1" latinLnBrk="0" hangingPunct="1">
        <a:defRPr sz="2400" kern="1200">
          <a:solidFill>
            <a:schemeClr val="tx1"/>
          </a:solidFill>
          <a:latin typeface="+mn-lt"/>
          <a:ea typeface="+mn-ea"/>
          <a:cs typeface="+mn-cs"/>
        </a:defRPr>
      </a:lvl2pPr>
      <a:lvl3pPr marL="1217889" algn="l" defTabSz="1217889" rtl="0" eaLnBrk="1" latinLnBrk="0" hangingPunct="1">
        <a:defRPr sz="2400" kern="1200">
          <a:solidFill>
            <a:schemeClr val="tx1"/>
          </a:solidFill>
          <a:latin typeface="+mn-lt"/>
          <a:ea typeface="+mn-ea"/>
          <a:cs typeface="+mn-cs"/>
        </a:defRPr>
      </a:lvl3pPr>
      <a:lvl4pPr marL="1826834" algn="l" defTabSz="1217889" rtl="0" eaLnBrk="1" latinLnBrk="0" hangingPunct="1">
        <a:defRPr sz="2400" kern="1200">
          <a:solidFill>
            <a:schemeClr val="tx1"/>
          </a:solidFill>
          <a:latin typeface="+mn-lt"/>
          <a:ea typeface="+mn-ea"/>
          <a:cs typeface="+mn-cs"/>
        </a:defRPr>
      </a:lvl4pPr>
      <a:lvl5pPr marL="2435779" algn="l" defTabSz="1217889" rtl="0" eaLnBrk="1" latinLnBrk="0" hangingPunct="1">
        <a:defRPr sz="2400" kern="1200">
          <a:solidFill>
            <a:schemeClr val="tx1"/>
          </a:solidFill>
          <a:latin typeface="+mn-lt"/>
          <a:ea typeface="+mn-ea"/>
          <a:cs typeface="+mn-cs"/>
        </a:defRPr>
      </a:lvl5pPr>
      <a:lvl6pPr marL="3044723" algn="l" defTabSz="1217889" rtl="0" eaLnBrk="1" latinLnBrk="0" hangingPunct="1">
        <a:defRPr sz="2400" kern="1200">
          <a:solidFill>
            <a:schemeClr val="tx1"/>
          </a:solidFill>
          <a:latin typeface="+mn-lt"/>
          <a:ea typeface="+mn-ea"/>
          <a:cs typeface="+mn-cs"/>
        </a:defRPr>
      </a:lvl6pPr>
      <a:lvl7pPr marL="3653668" algn="l" defTabSz="1217889" rtl="0" eaLnBrk="1" latinLnBrk="0" hangingPunct="1">
        <a:defRPr sz="2400" kern="1200">
          <a:solidFill>
            <a:schemeClr val="tx1"/>
          </a:solidFill>
          <a:latin typeface="+mn-lt"/>
          <a:ea typeface="+mn-ea"/>
          <a:cs typeface="+mn-cs"/>
        </a:defRPr>
      </a:lvl7pPr>
      <a:lvl8pPr marL="4262613" algn="l" defTabSz="1217889" rtl="0" eaLnBrk="1" latinLnBrk="0" hangingPunct="1">
        <a:defRPr sz="2400" kern="1200">
          <a:solidFill>
            <a:schemeClr val="tx1"/>
          </a:solidFill>
          <a:latin typeface="+mn-lt"/>
          <a:ea typeface="+mn-ea"/>
          <a:cs typeface="+mn-cs"/>
        </a:defRPr>
      </a:lvl8pPr>
      <a:lvl9pPr marL="4871557" algn="l" defTabSz="121788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ffectLst>
            <a:outerShdw blurRad="50800" dist="38100" dir="2700000" algn="tl" rotWithShape="0">
              <a:prstClr val="black">
                <a:alpha val="40000"/>
              </a:prstClr>
            </a:outerShdw>
          </a:effectLst>
        </p:spPr>
        <p:txBody>
          <a:bodyPr>
            <a:normAutofit/>
          </a:bodyPr>
          <a:lstStyle/>
          <a:p>
            <a:r>
              <a:rPr lang="en-US" sz="6600" b="1" dirty="0" smtClean="0"/>
              <a:t>East Central Iowa and ACEs</a:t>
            </a:r>
            <a:endParaRPr lang="en-US" sz="6600" b="1" dirty="0"/>
          </a:p>
        </p:txBody>
      </p:sp>
      <p:sp>
        <p:nvSpPr>
          <p:cNvPr id="3" name="Subtitle 2"/>
          <p:cNvSpPr>
            <a:spLocks noGrp="1"/>
          </p:cNvSpPr>
          <p:nvPr>
            <p:ph type="subTitle" idx="1"/>
          </p:nvPr>
        </p:nvSpPr>
        <p:spPr>
          <a:xfrm>
            <a:off x="603250" y="5176202"/>
            <a:ext cx="11201400" cy="2334366"/>
          </a:xfrm>
          <a:effectLst>
            <a:outerShdw blurRad="50800" dist="38100" dir="2700000" algn="tl" rotWithShape="0">
              <a:prstClr val="black">
                <a:alpha val="40000"/>
              </a:prstClr>
            </a:outerShdw>
          </a:effectLst>
        </p:spPr>
        <p:txBody>
          <a:bodyPr>
            <a:normAutofit/>
          </a:bodyPr>
          <a:lstStyle/>
          <a:p>
            <a:r>
              <a:rPr lang="en-US" sz="5500" b="1" dirty="0" smtClean="0">
                <a:solidFill>
                  <a:schemeClr val="accent1">
                    <a:lumMod val="50000"/>
                  </a:schemeClr>
                </a:solidFill>
              </a:rPr>
              <a:t>Growing a Network for Change</a:t>
            </a:r>
            <a:endParaRPr lang="en-US" sz="5500" b="1" dirty="0">
              <a:solidFill>
                <a:schemeClr val="accent1">
                  <a:lumMod val="50000"/>
                </a:schemeClr>
              </a:solidFill>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Finding Champions:</a:t>
            </a:r>
            <a:br>
              <a:rPr lang="en-US" b="1" dirty="0" smtClean="0"/>
            </a:br>
            <a:r>
              <a:rPr lang="en-US" b="1" dirty="0" smtClean="0"/>
              <a:t>Education Advisory Team</a:t>
            </a:r>
            <a:endParaRPr lang="en-US" b="1" dirty="0"/>
          </a:p>
        </p:txBody>
      </p:sp>
      <p:sp>
        <p:nvSpPr>
          <p:cNvPr id="3" name="Content Placeholder 2"/>
          <p:cNvSpPr>
            <a:spLocks noGrp="1"/>
          </p:cNvSpPr>
          <p:nvPr>
            <p:ph idx="1"/>
          </p:nvPr>
        </p:nvSpPr>
        <p:spPr/>
        <p:txBody>
          <a:bodyPr/>
          <a:lstStyle/>
          <a:p>
            <a:r>
              <a:rPr lang="en-US" sz="6600" dirty="0" smtClean="0"/>
              <a:t>5 school districts</a:t>
            </a:r>
          </a:p>
          <a:p>
            <a:r>
              <a:rPr lang="en-US" sz="6600" dirty="0" smtClean="0"/>
              <a:t>Media</a:t>
            </a:r>
          </a:p>
          <a:p>
            <a:r>
              <a:rPr lang="en-US" sz="6600" dirty="0" smtClean="0"/>
              <a:t>Business</a:t>
            </a:r>
          </a:p>
          <a:p>
            <a:r>
              <a:rPr lang="en-US" sz="6600" dirty="0" smtClean="0"/>
              <a:t>Grant Wood AEA</a:t>
            </a:r>
          </a:p>
          <a:p>
            <a:endParaRPr lang="en-US" dirty="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b="1" dirty="0" smtClean="0"/>
              <a:t>Learning and Discovery</a:t>
            </a:r>
            <a:endParaRPr lang="en-US" b="1" dirty="0"/>
          </a:p>
        </p:txBody>
      </p:sp>
      <p:sp>
        <p:nvSpPr>
          <p:cNvPr id="3" name="Content Placeholder 2"/>
          <p:cNvSpPr>
            <a:spLocks noGrp="1"/>
          </p:cNvSpPr>
          <p:nvPr>
            <p:ph idx="1"/>
          </p:nvPr>
        </p:nvSpPr>
        <p:spPr>
          <a:xfrm>
            <a:off x="608965" y="1824038"/>
            <a:ext cx="10961370" cy="6335672"/>
          </a:xfrm>
        </p:spPr>
        <p:txBody>
          <a:bodyPr>
            <a:normAutofit fontScale="77500" lnSpcReduction="20000"/>
          </a:bodyPr>
          <a:lstStyle/>
          <a:p>
            <a:pPr lvl="0"/>
            <a:r>
              <a:rPr lang="en-US" sz="4400" dirty="0" smtClean="0"/>
              <a:t>March 2013 Adverse Childhood Experiences Summit</a:t>
            </a:r>
          </a:p>
          <a:p>
            <a:pPr lvl="0"/>
            <a:r>
              <a:rPr lang="en-US" sz="4400" dirty="0" smtClean="0"/>
              <a:t>April – September 2013 6 ACEs Community Conversations</a:t>
            </a:r>
          </a:p>
          <a:p>
            <a:pPr lvl="0"/>
            <a:r>
              <a:rPr lang="en-US" sz="4400" dirty="0" smtClean="0"/>
              <a:t>ACEs Community Awareness and Education Events:</a:t>
            </a:r>
          </a:p>
          <a:p>
            <a:pPr lvl="1"/>
            <a:r>
              <a:rPr lang="en-US" sz="4000" dirty="0" smtClean="0"/>
              <a:t>Univ. of Iowa School of Nursing – December 2012</a:t>
            </a:r>
          </a:p>
          <a:p>
            <a:pPr lvl="1"/>
            <a:r>
              <a:rPr lang="en-US" sz="4000" dirty="0" smtClean="0"/>
              <a:t>Cedar Rapids Community School District </a:t>
            </a:r>
          </a:p>
          <a:p>
            <a:pPr lvl="1"/>
            <a:r>
              <a:rPr lang="en-US" sz="4000" dirty="0" smtClean="0"/>
              <a:t>Marion and CR Downtown Rotary </a:t>
            </a:r>
          </a:p>
          <a:p>
            <a:pPr lvl="1"/>
            <a:r>
              <a:rPr lang="en-US" sz="4000" dirty="0" smtClean="0"/>
              <a:t>Linn Community Care – July 2013 Healthy Community Expo </a:t>
            </a:r>
          </a:p>
          <a:p>
            <a:pPr lvl="1"/>
            <a:r>
              <a:rPr lang="en-US" sz="4000" dirty="0" smtClean="0"/>
              <a:t>Ready by </a:t>
            </a:r>
            <a:r>
              <a:rPr lang="en-US" sz="4000" smtClean="0"/>
              <a:t>21 Stakeholders</a:t>
            </a:r>
            <a:endParaRPr lang="en-US" sz="4000" dirty="0" smtClean="0"/>
          </a:p>
          <a:p>
            <a:pPr lvl="0"/>
            <a:r>
              <a:rPr lang="en-US" sz="4400" dirty="0" smtClean="0"/>
              <a:t>Child Abuse and Neglect presentation to Linn County Board of Public Health.</a:t>
            </a:r>
          </a:p>
          <a:p>
            <a:pPr lvl="0"/>
            <a:r>
              <a:rPr lang="en-US" sz="4400" dirty="0" smtClean="0"/>
              <a:t>September 2013 - Linn County DECAT, DHS and Juvenile Court ACEs Event</a:t>
            </a:r>
            <a:endParaRPr lang="en-US" dirty="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smtClean="0"/>
              <a:t>New Priorities:</a:t>
            </a:r>
            <a:endParaRPr lang="en-US" sz="8000" dirty="0"/>
          </a:p>
        </p:txBody>
      </p:sp>
      <p:sp>
        <p:nvSpPr>
          <p:cNvPr id="3" name="Content Placeholder 2"/>
          <p:cNvSpPr>
            <a:spLocks noGrp="1"/>
          </p:cNvSpPr>
          <p:nvPr>
            <p:ph idx="1"/>
          </p:nvPr>
        </p:nvSpPr>
        <p:spPr/>
        <p:txBody>
          <a:bodyPr/>
          <a:lstStyle/>
          <a:p>
            <a:r>
              <a:rPr lang="en-US" sz="7200" dirty="0" smtClean="0"/>
              <a:t>Social connectedness</a:t>
            </a:r>
          </a:p>
          <a:p>
            <a:r>
              <a:rPr lang="en-US" sz="7200" dirty="0" smtClean="0"/>
              <a:t>Improved functioning</a:t>
            </a:r>
          </a:p>
          <a:p>
            <a:endParaRPr lang="en-US" dirty="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2203450" y="1290637"/>
            <a:ext cx="7378701" cy="5534026"/>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424" y="6495627"/>
            <a:ext cx="9641946" cy="710459"/>
          </a:xfrm>
          <a:effectLst>
            <a:outerShdw blurRad="50800" dist="38100" dir="2700000" algn="tl" rotWithShape="0">
              <a:prstClr val="black">
                <a:alpha val="40000"/>
              </a:prstClr>
            </a:outerShdw>
          </a:effectLst>
        </p:spPr>
        <p:txBody>
          <a:bodyPr>
            <a:noAutofit/>
          </a:bodyPr>
          <a:lstStyle/>
          <a:p>
            <a:pPr algn="ctr"/>
            <a:r>
              <a:rPr lang="en-US" sz="5300" dirty="0" smtClean="0"/>
              <a:t>Hope and Resilience!</a:t>
            </a:r>
            <a:endParaRPr lang="en-US" sz="5300" dirty="0"/>
          </a:p>
        </p:txBody>
      </p:sp>
      <p:sp>
        <p:nvSpPr>
          <p:cNvPr id="4" name="Text Placeholder 3"/>
          <p:cNvSpPr>
            <a:spLocks noGrp="1"/>
          </p:cNvSpPr>
          <p:nvPr>
            <p:ph type="body" sz="half" idx="2"/>
          </p:nvPr>
        </p:nvSpPr>
        <p:spPr>
          <a:effectLst>
            <a:outerShdw blurRad="50800" dist="38100" dir="2700000" algn="tl" rotWithShape="0">
              <a:prstClr val="black">
                <a:alpha val="40000"/>
              </a:prstClr>
            </a:outerShdw>
          </a:effectLst>
        </p:spPr>
        <p:txBody>
          <a:bodyPr>
            <a:normAutofit/>
          </a:bodyPr>
          <a:lstStyle/>
          <a:p>
            <a:pPr algn="ctr"/>
            <a:endParaRPr lang="en-US" sz="4300" dirty="0"/>
          </a:p>
        </p:txBody>
      </p:sp>
      <p:pic>
        <p:nvPicPr>
          <p:cNvPr id="4098" name="Picture 2" descr="\\tsclient\M\Red Ahead\Red Ahead Pictures\Cierra 004.jpg"/>
          <p:cNvPicPr>
            <a:picLocks noGrp="1" noChangeAspect="1" noChangeArrowheads="1"/>
          </p:cNvPicPr>
          <p:nvPr>
            <p:ph type="pic" idx="1"/>
          </p:nvPr>
        </p:nvPicPr>
        <p:blipFill>
          <a:blip r:embed="rId3" cstate="print"/>
          <a:srcRect t="21875" b="21875"/>
          <a:stretch>
            <a:fillRect/>
          </a:stretch>
        </p:blipFill>
        <p:spPr bwMode="auto">
          <a:prstGeom prst="rect">
            <a:avLst/>
          </a:prstGeom>
          <a:noFill/>
          <a:effectLst>
            <a:outerShdw blurRad="50800" dist="38100" dir="2700000" algn="tl" rotWithShape="0">
              <a:prstClr val="black">
                <a:alpha val="40000"/>
              </a:prstClr>
            </a:outerShdw>
          </a:effectLst>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2841837" y="836397"/>
            <a:ext cx="5582179" cy="7715682"/>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ob_color.JPG"/>
          <p:cNvPicPr>
            <a:picLocks noChangeAspect="1"/>
          </p:cNvPicPr>
          <p:nvPr/>
        </p:nvPicPr>
        <p:blipFill>
          <a:blip r:embed="rId3" cstate="print"/>
          <a:stretch>
            <a:fillRect/>
          </a:stretch>
        </p:blipFill>
        <p:spPr>
          <a:xfrm>
            <a:off x="3755284" y="507471"/>
            <a:ext cx="7918575" cy="8070816"/>
          </a:xfrm>
          <a:prstGeom prst="rect">
            <a:avLst/>
          </a:prstGeom>
        </p:spPr>
      </p:pic>
      <p:sp>
        <p:nvSpPr>
          <p:cNvPr id="6" name="TextBox 5"/>
          <p:cNvSpPr txBox="1"/>
          <p:nvPr/>
        </p:nvSpPr>
        <p:spPr>
          <a:xfrm>
            <a:off x="418663" y="1776148"/>
            <a:ext cx="2943331" cy="4058419"/>
          </a:xfrm>
          <a:prstGeom prst="rect">
            <a:avLst/>
          </a:prstGeom>
          <a:noFill/>
        </p:spPr>
        <p:txBody>
          <a:bodyPr wrap="square" lIns="121789" tIns="60894" rIns="121789" bIns="60894" rtlCol="0">
            <a:spAutoFit/>
          </a:bodyPr>
          <a:lstStyle/>
          <a:p>
            <a:endParaRPr lang="en-US" dirty="0" smtClean="0"/>
          </a:p>
          <a:p>
            <a:pPr algn="ctr"/>
            <a:r>
              <a:rPr lang="en-US" sz="3200" b="1" cap="all" dirty="0" smtClean="0">
                <a:solidFill>
                  <a:srgbClr val="000066"/>
                </a:solidFill>
              </a:rPr>
              <a:t>ACE Reduction </a:t>
            </a:r>
          </a:p>
          <a:p>
            <a:pPr algn="ctr"/>
            <a:r>
              <a:rPr lang="en-US" sz="1600" dirty="0" smtClean="0">
                <a:solidFill>
                  <a:srgbClr val="000066"/>
                </a:solidFill>
              </a:rPr>
              <a:t>Reliably Predicts Improved</a:t>
            </a:r>
            <a:r>
              <a:rPr lang="en-US" cap="all" dirty="0" smtClean="0">
                <a:solidFill>
                  <a:srgbClr val="000066"/>
                </a:solidFill>
              </a:rPr>
              <a:t>  </a:t>
            </a:r>
          </a:p>
          <a:p>
            <a:pPr algn="ctr"/>
            <a:endParaRPr lang="en-US" b="1" cap="all" dirty="0" smtClean="0">
              <a:solidFill>
                <a:srgbClr val="000066"/>
              </a:solidFill>
            </a:endParaRPr>
          </a:p>
          <a:p>
            <a:pPr algn="ctr"/>
            <a:r>
              <a:rPr lang="en-US" b="1" cap="all" dirty="0" smtClean="0">
                <a:solidFill>
                  <a:srgbClr val="000066"/>
                </a:solidFill>
              </a:rPr>
              <a:t>Health</a:t>
            </a:r>
          </a:p>
          <a:p>
            <a:pPr algn="ctr"/>
            <a:endParaRPr lang="en-US" b="1" cap="all" dirty="0" smtClean="0">
              <a:solidFill>
                <a:srgbClr val="000066"/>
              </a:solidFill>
            </a:endParaRPr>
          </a:p>
          <a:p>
            <a:pPr algn="ctr"/>
            <a:r>
              <a:rPr lang="en-US" b="1" cap="all" dirty="0" smtClean="0">
                <a:solidFill>
                  <a:srgbClr val="000066"/>
                </a:solidFill>
              </a:rPr>
              <a:t>Well-being </a:t>
            </a:r>
          </a:p>
          <a:p>
            <a:pPr algn="ctr"/>
            <a:r>
              <a:rPr lang="en-US" b="1" cap="all" dirty="0" smtClean="0">
                <a:solidFill>
                  <a:srgbClr val="000066"/>
                </a:solidFill>
              </a:rPr>
              <a:t> </a:t>
            </a:r>
          </a:p>
          <a:p>
            <a:pPr algn="ctr"/>
            <a:r>
              <a:rPr lang="en-US" b="1" cap="all" dirty="0" smtClean="0">
                <a:solidFill>
                  <a:srgbClr val="000066"/>
                </a:solidFill>
              </a:rPr>
              <a:t>Productivity</a:t>
            </a:r>
          </a:p>
        </p:txBody>
      </p:sp>
      <p:sp>
        <p:nvSpPr>
          <p:cNvPr id="7" name="TextBox 6"/>
          <p:cNvSpPr txBox="1"/>
          <p:nvPr/>
        </p:nvSpPr>
        <p:spPr>
          <a:xfrm>
            <a:off x="393290" y="6115024"/>
            <a:ext cx="2943331" cy="861641"/>
          </a:xfrm>
          <a:prstGeom prst="rect">
            <a:avLst/>
          </a:prstGeom>
          <a:noFill/>
        </p:spPr>
        <p:txBody>
          <a:bodyPr wrap="square" lIns="121789" tIns="60894" rIns="121789" bIns="60894" rtlCol="0">
            <a:spAutoFit/>
          </a:bodyPr>
          <a:lstStyle/>
          <a:p>
            <a:pPr algn="ctr"/>
            <a:r>
              <a:rPr lang="en-US" sz="1600" dirty="0" smtClean="0">
                <a:solidFill>
                  <a:schemeClr val="accent6">
                    <a:lumMod val="50000"/>
                  </a:schemeClr>
                </a:solidFill>
              </a:rPr>
              <a:t>Population Attributable Risk </a:t>
            </a:r>
          </a:p>
          <a:p>
            <a:pPr algn="ctr"/>
            <a:r>
              <a:rPr lang="en-US" sz="1600" dirty="0" smtClean="0">
                <a:solidFill>
                  <a:schemeClr val="accent6">
                    <a:lumMod val="50000"/>
                  </a:schemeClr>
                </a:solidFill>
              </a:rPr>
              <a:t>for ACE –related problems ranges from 20% to 70%</a:t>
            </a:r>
            <a:endParaRPr lang="en-US" sz="1600" dirty="0">
              <a:solidFill>
                <a:schemeClr val="accent6">
                  <a:lumMod val="50000"/>
                </a:schemeClr>
              </a:solidFill>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3250" y="993041"/>
            <a:ext cx="2286000" cy="1200328"/>
          </a:xfrm>
          <a:prstGeom prst="rect">
            <a:avLst/>
          </a:prstGeom>
          <a:solidFill>
            <a:schemeClr val="accent6">
              <a:lumMod val="20000"/>
              <a:lumOff val="80000"/>
            </a:schemeClr>
          </a:solidFill>
          <a:ln>
            <a:solidFill>
              <a:schemeClr val="tx1"/>
            </a:solidFill>
          </a:ln>
        </p:spPr>
        <p:txBody>
          <a:bodyPr wrap="square" lIns="91414" tIns="45707" rIns="91414" bIns="45707" rtlCol="0">
            <a:spAutoFit/>
          </a:bodyPr>
          <a:lstStyle/>
          <a:p>
            <a:pPr algn="ctr"/>
            <a:r>
              <a:rPr lang="en-US" b="1" dirty="0" smtClean="0"/>
              <a:t>Social &amp; Economic </a:t>
            </a:r>
          </a:p>
          <a:p>
            <a:pPr algn="ctr"/>
            <a:r>
              <a:rPr lang="en-US" b="1" dirty="0" smtClean="0"/>
              <a:t>40% </a:t>
            </a:r>
            <a:endParaRPr lang="en-US" b="1" dirty="0"/>
          </a:p>
        </p:txBody>
      </p:sp>
      <p:sp>
        <p:nvSpPr>
          <p:cNvPr id="10" name="TextBox 9"/>
          <p:cNvSpPr txBox="1"/>
          <p:nvPr/>
        </p:nvSpPr>
        <p:spPr>
          <a:xfrm>
            <a:off x="6318250" y="985838"/>
            <a:ext cx="2286000" cy="1200328"/>
          </a:xfrm>
          <a:prstGeom prst="rect">
            <a:avLst/>
          </a:prstGeom>
          <a:solidFill>
            <a:schemeClr val="accent6">
              <a:lumMod val="20000"/>
              <a:lumOff val="80000"/>
            </a:schemeClr>
          </a:solidFill>
          <a:ln>
            <a:solidFill>
              <a:schemeClr val="tx1"/>
            </a:solidFill>
          </a:ln>
        </p:spPr>
        <p:txBody>
          <a:bodyPr wrap="square" lIns="91414" tIns="45707" rIns="91414" bIns="45707" rtlCol="0">
            <a:spAutoFit/>
          </a:bodyPr>
          <a:lstStyle/>
          <a:p>
            <a:pPr algn="ctr"/>
            <a:r>
              <a:rPr lang="en-US" b="1" dirty="0" smtClean="0"/>
              <a:t>Health Behaviors</a:t>
            </a:r>
          </a:p>
          <a:p>
            <a:pPr algn="ctr"/>
            <a:r>
              <a:rPr lang="en-US" b="1" dirty="0" smtClean="0"/>
              <a:t>30%</a:t>
            </a:r>
            <a:endParaRPr lang="en-US" b="1" dirty="0"/>
          </a:p>
        </p:txBody>
      </p:sp>
      <p:sp>
        <p:nvSpPr>
          <p:cNvPr id="11" name="TextBox 10"/>
          <p:cNvSpPr txBox="1"/>
          <p:nvPr/>
        </p:nvSpPr>
        <p:spPr>
          <a:xfrm>
            <a:off x="9137650" y="985838"/>
            <a:ext cx="2286000" cy="1200328"/>
          </a:xfrm>
          <a:prstGeom prst="rect">
            <a:avLst/>
          </a:prstGeom>
          <a:solidFill>
            <a:schemeClr val="accent6">
              <a:lumMod val="20000"/>
              <a:lumOff val="80000"/>
            </a:schemeClr>
          </a:solidFill>
          <a:ln>
            <a:solidFill>
              <a:schemeClr val="tx1"/>
            </a:solidFill>
          </a:ln>
        </p:spPr>
        <p:txBody>
          <a:bodyPr wrap="square" lIns="91414" tIns="45707" rIns="91414" bIns="45707" rtlCol="0">
            <a:spAutoFit/>
          </a:bodyPr>
          <a:lstStyle/>
          <a:p>
            <a:pPr algn="ctr"/>
            <a:endParaRPr lang="en-US" b="1" dirty="0" smtClean="0"/>
          </a:p>
          <a:p>
            <a:pPr algn="ctr"/>
            <a:r>
              <a:rPr lang="en-US" b="1" dirty="0" smtClean="0"/>
              <a:t>Clinical Care</a:t>
            </a:r>
          </a:p>
          <a:p>
            <a:pPr algn="ctr"/>
            <a:r>
              <a:rPr lang="en-US" b="1" dirty="0" smtClean="0"/>
              <a:t>20%</a:t>
            </a:r>
            <a:endParaRPr lang="en-US" b="1" dirty="0"/>
          </a:p>
        </p:txBody>
      </p:sp>
      <p:sp>
        <p:nvSpPr>
          <p:cNvPr id="12" name="TextBox 11"/>
          <p:cNvSpPr txBox="1"/>
          <p:nvPr/>
        </p:nvSpPr>
        <p:spPr>
          <a:xfrm>
            <a:off x="603250" y="5862639"/>
            <a:ext cx="10896600" cy="461665"/>
          </a:xfrm>
          <a:prstGeom prst="rect">
            <a:avLst/>
          </a:prstGeom>
          <a:solidFill>
            <a:schemeClr val="accent3">
              <a:lumMod val="40000"/>
              <a:lumOff val="60000"/>
            </a:schemeClr>
          </a:solidFill>
          <a:ln>
            <a:solidFill>
              <a:schemeClr val="tx1"/>
            </a:solidFill>
          </a:ln>
        </p:spPr>
        <p:txBody>
          <a:bodyPr wrap="square" lIns="91414" tIns="45707" rIns="91414" bIns="45707" rtlCol="0">
            <a:spAutoFit/>
          </a:bodyPr>
          <a:lstStyle/>
          <a:p>
            <a:pPr algn="ctr"/>
            <a:r>
              <a:rPr lang="en-US" b="1" dirty="0" smtClean="0"/>
              <a:t>Adverse Childhood Experiences – Underlying Issues </a:t>
            </a:r>
            <a:endParaRPr lang="en-US" b="1" dirty="0"/>
          </a:p>
        </p:txBody>
      </p:sp>
      <p:sp>
        <p:nvSpPr>
          <p:cNvPr id="14" name="TextBox 13"/>
          <p:cNvSpPr txBox="1"/>
          <p:nvPr/>
        </p:nvSpPr>
        <p:spPr>
          <a:xfrm>
            <a:off x="603249" y="300038"/>
            <a:ext cx="10820400" cy="461665"/>
          </a:xfrm>
          <a:prstGeom prst="rect">
            <a:avLst/>
          </a:prstGeom>
          <a:solidFill>
            <a:schemeClr val="accent6">
              <a:lumMod val="20000"/>
              <a:lumOff val="80000"/>
            </a:schemeClr>
          </a:solidFill>
          <a:ln>
            <a:solidFill>
              <a:schemeClr val="tx1"/>
            </a:solidFill>
          </a:ln>
        </p:spPr>
        <p:txBody>
          <a:bodyPr wrap="square" lIns="91414" tIns="45707" rIns="91414" bIns="45707" rtlCol="0">
            <a:spAutoFit/>
          </a:bodyPr>
          <a:lstStyle/>
          <a:p>
            <a:pPr algn="ctr"/>
            <a:r>
              <a:rPr lang="en-US" b="1" dirty="0" smtClean="0"/>
              <a:t>County Health Rankings – Factors of Health</a:t>
            </a:r>
            <a:endParaRPr lang="en-US" b="1" dirty="0"/>
          </a:p>
        </p:txBody>
      </p:sp>
      <p:sp>
        <p:nvSpPr>
          <p:cNvPr id="36" name="TextBox 35"/>
          <p:cNvSpPr txBox="1"/>
          <p:nvPr/>
        </p:nvSpPr>
        <p:spPr>
          <a:xfrm>
            <a:off x="603250" y="2276774"/>
            <a:ext cx="2286000" cy="461665"/>
          </a:xfrm>
          <a:prstGeom prst="rect">
            <a:avLst/>
          </a:prstGeom>
          <a:solidFill>
            <a:srgbClr val="FFFFCC"/>
          </a:solidFill>
          <a:ln>
            <a:solidFill>
              <a:schemeClr val="tx1"/>
            </a:solidFill>
          </a:ln>
        </p:spPr>
        <p:txBody>
          <a:bodyPr wrap="square" lIns="91414" tIns="45707" rIns="91414" bIns="45707" rtlCol="0">
            <a:spAutoFit/>
          </a:bodyPr>
          <a:lstStyle/>
          <a:p>
            <a:pPr algn="ctr"/>
            <a:r>
              <a:rPr lang="en-US" dirty="0" smtClean="0"/>
              <a:t>Education</a:t>
            </a:r>
            <a:endParaRPr lang="en-US" dirty="0"/>
          </a:p>
        </p:txBody>
      </p:sp>
      <p:sp>
        <p:nvSpPr>
          <p:cNvPr id="37" name="TextBox 36"/>
          <p:cNvSpPr txBox="1"/>
          <p:nvPr/>
        </p:nvSpPr>
        <p:spPr>
          <a:xfrm>
            <a:off x="603250" y="2810172"/>
            <a:ext cx="2286000" cy="461665"/>
          </a:xfrm>
          <a:prstGeom prst="rect">
            <a:avLst/>
          </a:prstGeom>
          <a:solidFill>
            <a:srgbClr val="FFFFCC"/>
          </a:solidFill>
          <a:ln>
            <a:solidFill>
              <a:schemeClr val="tx1"/>
            </a:solidFill>
          </a:ln>
        </p:spPr>
        <p:txBody>
          <a:bodyPr wrap="square" lIns="91414" tIns="45707" rIns="91414" bIns="45707" rtlCol="0">
            <a:spAutoFit/>
          </a:bodyPr>
          <a:lstStyle/>
          <a:p>
            <a:pPr algn="ctr"/>
            <a:r>
              <a:rPr lang="en-US" dirty="0" smtClean="0"/>
              <a:t>Employment</a:t>
            </a:r>
            <a:endParaRPr lang="en-US" dirty="0"/>
          </a:p>
        </p:txBody>
      </p:sp>
      <p:sp>
        <p:nvSpPr>
          <p:cNvPr id="38" name="TextBox 37"/>
          <p:cNvSpPr txBox="1"/>
          <p:nvPr/>
        </p:nvSpPr>
        <p:spPr>
          <a:xfrm>
            <a:off x="603250" y="3343572"/>
            <a:ext cx="2286000" cy="461665"/>
          </a:xfrm>
          <a:prstGeom prst="rect">
            <a:avLst/>
          </a:prstGeom>
          <a:solidFill>
            <a:srgbClr val="FFFFCC"/>
          </a:solidFill>
          <a:ln>
            <a:solidFill>
              <a:schemeClr val="tx1"/>
            </a:solidFill>
          </a:ln>
        </p:spPr>
        <p:txBody>
          <a:bodyPr wrap="square" lIns="91414" tIns="45707" rIns="91414" bIns="45707" rtlCol="0">
            <a:spAutoFit/>
          </a:bodyPr>
          <a:lstStyle/>
          <a:p>
            <a:pPr algn="ctr"/>
            <a:r>
              <a:rPr lang="en-US" dirty="0" smtClean="0"/>
              <a:t>Income</a:t>
            </a:r>
            <a:endParaRPr lang="en-US" dirty="0"/>
          </a:p>
        </p:txBody>
      </p:sp>
      <p:sp>
        <p:nvSpPr>
          <p:cNvPr id="41" name="TextBox 40"/>
          <p:cNvSpPr txBox="1"/>
          <p:nvPr/>
        </p:nvSpPr>
        <p:spPr>
          <a:xfrm>
            <a:off x="603250" y="3888640"/>
            <a:ext cx="2286000" cy="830997"/>
          </a:xfrm>
          <a:prstGeom prst="rect">
            <a:avLst/>
          </a:prstGeom>
          <a:solidFill>
            <a:srgbClr val="FFFFCC"/>
          </a:solidFill>
          <a:ln>
            <a:solidFill>
              <a:schemeClr val="tx1"/>
            </a:solidFill>
          </a:ln>
        </p:spPr>
        <p:txBody>
          <a:bodyPr wrap="square" lIns="91414" tIns="45707" rIns="91414" bIns="45707" rtlCol="0">
            <a:spAutoFit/>
          </a:bodyPr>
          <a:lstStyle/>
          <a:p>
            <a:pPr algn="ctr"/>
            <a:r>
              <a:rPr lang="en-US" dirty="0" smtClean="0"/>
              <a:t>Financial &amp; Social Support</a:t>
            </a:r>
            <a:endParaRPr lang="en-US" dirty="0"/>
          </a:p>
        </p:txBody>
      </p:sp>
      <p:sp>
        <p:nvSpPr>
          <p:cNvPr id="42" name="TextBox 41"/>
          <p:cNvSpPr txBox="1"/>
          <p:nvPr/>
        </p:nvSpPr>
        <p:spPr>
          <a:xfrm>
            <a:off x="603250" y="4795838"/>
            <a:ext cx="2286000" cy="830997"/>
          </a:xfrm>
          <a:prstGeom prst="rect">
            <a:avLst/>
          </a:prstGeom>
          <a:solidFill>
            <a:srgbClr val="FFFFCC"/>
          </a:solidFill>
          <a:ln>
            <a:solidFill>
              <a:schemeClr val="tx1"/>
            </a:solidFill>
          </a:ln>
        </p:spPr>
        <p:txBody>
          <a:bodyPr wrap="square" lIns="91414" tIns="45707" rIns="91414" bIns="45707" rtlCol="0">
            <a:spAutoFit/>
          </a:bodyPr>
          <a:lstStyle/>
          <a:p>
            <a:pPr algn="ctr"/>
            <a:r>
              <a:rPr lang="en-US" dirty="0" smtClean="0"/>
              <a:t>Community Safety</a:t>
            </a:r>
            <a:endParaRPr lang="en-US" dirty="0"/>
          </a:p>
        </p:txBody>
      </p:sp>
      <p:sp>
        <p:nvSpPr>
          <p:cNvPr id="46" name="TextBox 45"/>
          <p:cNvSpPr txBox="1"/>
          <p:nvPr/>
        </p:nvSpPr>
        <p:spPr>
          <a:xfrm>
            <a:off x="6318250" y="2276774"/>
            <a:ext cx="2286000" cy="461665"/>
          </a:xfrm>
          <a:prstGeom prst="rect">
            <a:avLst/>
          </a:prstGeom>
          <a:solidFill>
            <a:srgbClr val="FFFFCC"/>
          </a:solidFill>
          <a:ln>
            <a:solidFill>
              <a:schemeClr val="tx1"/>
            </a:solidFill>
          </a:ln>
        </p:spPr>
        <p:txBody>
          <a:bodyPr wrap="square" lIns="91414" tIns="45707" rIns="91414" bIns="45707" rtlCol="0">
            <a:spAutoFit/>
          </a:bodyPr>
          <a:lstStyle/>
          <a:p>
            <a:pPr algn="ctr"/>
            <a:r>
              <a:rPr lang="en-US" dirty="0" smtClean="0"/>
              <a:t>Alcohol Use</a:t>
            </a:r>
            <a:endParaRPr lang="en-US" dirty="0"/>
          </a:p>
        </p:txBody>
      </p:sp>
      <p:sp>
        <p:nvSpPr>
          <p:cNvPr id="47" name="TextBox 46"/>
          <p:cNvSpPr txBox="1"/>
          <p:nvPr/>
        </p:nvSpPr>
        <p:spPr>
          <a:xfrm>
            <a:off x="6318250" y="3343572"/>
            <a:ext cx="2286000" cy="461665"/>
          </a:xfrm>
          <a:prstGeom prst="rect">
            <a:avLst/>
          </a:prstGeom>
          <a:noFill/>
          <a:ln>
            <a:solidFill>
              <a:schemeClr val="tx1"/>
            </a:solidFill>
          </a:ln>
        </p:spPr>
        <p:txBody>
          <a:bodyPr wrap="square" lIns="91414" tIns="45707" rIns="91414" bIns="45707" rtlCol="0">
            <a:spAutoFit/>
          </a:bodyPr>
          <a:lstStyle/>
          <a:p>
            <a:pPr algn="ctr"/>
            <a:r>
              <a:rPr lang="en-US" dirty="0" smtClean="0"/>
              <a:t>Tobacco Use</a:t>
            </a:r>
            <a:endParaRPr lang="en-US" dirty="0"/>
          </a:p>
        </p:txBody>
      </p:sp>
      <p:sp>
        <p:nvSpPr>
          <p:cNvPr id="48" name="TextBox 47"/>
          <p:cNvSpPr txBox="1"/>
          <p:nvPr/>
        </p:nvSpPr>
        <p:spPr>
          <a:xfrm>
            <a:off x="6318250" y="2810172"/>
            <a:ext cx="2286000" cy="461665"/>
          </a:xfrm>
          <a:prstGeom prst="rect">
            <a:avLst/>
          </a:prstGeom>
          <a:solidFill>
            <a:srgbClr val="FFFFCC"/>
          </a:solidFill>
          <a:ln>
            <a:solidFill>
              <a:schemeClr val="tx1"/>
            </a:solidFill>
          </a:ln>
        </p:spPr>
        <p:txBody>
          <a:bodyPr wrap="square" lIns="91414" tIns="45707" rIns="91414" bIns="45707" rtlCol="0">
            <a:spAutoFit/>
          </a:bodyPr>
          <a:lstStyle/>
          <a:p>
            <a:pPr algn="ctr"/>
            <a:r>
              <a:rPr lang="en-US" dirty="0" smtClean="0"/>
              <a:t>Diet &amp; Activity</a:t>
            </a:r>
            <a:endParaRPr lang="en-US" dirty="0"/>
          </a:p>
        </p:txBody>
      </p:sp>
      <p:sp>
        <p:nvSpPr>
          <p:cNvPr id="49" name="TextBox 48"/>
          <p:cNvSpPr txBox="1"/>
          <p:nvPr/>
        </p:nvSpPr>
        <p:spPr>
          <a:xfrm>
            <a:off x="6318250" y="3876972"/>
            <a:ext cx="2286000" cy="461665"/>
          </a:xfrm>
          <a:prstGeom prst="rect">
            <a:avLst/>
          </a:prstGeom>
          <a:noFill/>
          <a:ln>
            <a:solidFill>
              <a:schemeClr val="tx1"/>
            </a:solidFill>
          </a:ln>
        </p:spPr>
        <p:txBody>
          <a:bodyPr wrap="square" lIns="91414" tIns="45707" rIns="91414" bIns="45707" rtlCol="0">
            <a:spAutoFit/>
          </a:bodyPr>
          <a:lstStyle/>
          <a:p>
            <a:pPr algn="ctr"/>
            <a:r>
              <a:rPr lang="en-US" dirty="0" smtClean="0"/>
              <a:t>Unsafe Sex</a:t>
            </a:r>
            <a:endParaRPr lang="en-US" dirty="0"/>
          </a:p>
        </p:txBody>
      </p:sp>
      <p:sp>
        <p:nvSpPr>
          <p:cNvPr id="50" name="TextBox 49"/>
          <p:cNvSpPr txBox="1"/>
          <p:nvPr/>
        </p:nvSpPr>
        <p:spPr>
          <a:xfrm>
            <a:off x="9137650" y="2276774"/>
            <a:ext cx="2286000" cy="461665"/>
          </a:xfrm>
          <a:prstGeom prst="rect">
            <a:avLst/>
          </a:prstGeom>
          <a:solidFill>
            <a:srgbClr val="FFFFCC"/>
          </a:solidFill>
          <a:ln>
            <a:solidFill>
              <a:schemeClr val="tx1"/>
            </a:solidFill>
          </a:ln>
        </p:spPr>
        <p:txBody>
          <a:bodyPr wrap="square" lIns="91414" tIns="45707" rIns="91414" bIns="45707" rtlCol="0">
            <a:spAutoFit/>
          </a:bodyPr>
          <a:lstStyle/>
          <a:p>
            <a:pPr algn="ctr"/>
            <a:r>
              <a:rPr lang="en-US" dirty="0" smtClean="0"/>
              <a:t>Access to Care</a:t>
            </a:r>
            <a:endParaRPr lang="en-US" dirty="0"/>
          </a:p>
        </p:txBody>
      </p:sp>
      <p:sp>
        <p:nvSpPr>
          <p:cNvPr id="51" name="TextBox 50"/>
          <p:cNvSpPr txBox="1"/>
          <p:nvPr/>
        </p:nvSpPr>
        <p:spPr>
          <a:xfrm>
            <a:off x="9137650" y="2814637"/>
            <a:ext cx="2286000" cy="461665"/>
          </a:xfrm>
          <a:prstGeom prst="rect">
            <a:avLst/>
          </a:prstGeom>
          <a:noFill/>
          <a:ln>
            <a:solidFill>
              <a:schemeClr val="tx1"/>
            </a:solidFill>
          </a:ln>
        </p:spPr>
        <p:txBody>
          <a:bodyPr wrap="square" lIns="91414" tIns="45707" rIns="91414" bIns="45707" rtlCol="0">
            <a:spAutoFit/>
          </a:bodyPr>
          <a:lstStyle/>
          <a:p>
            <a:pPr algn="ctr"/>
            <a:r>
              <a:rPr lang="en-US" dirty="0" smtClean="0"/>
              <a:t>Quality of Care</a:t>
            </a:r>
            <a:endParaRPr lang="en-US" dirty="0"/>
          </a:p>
        </p:txBody>
      </p:sp>
      <p:sp>
        <p:nvSpPr>
          <p:cNvPr id="52" name="TextBox 51"/>
          <p:cNvSpPr txBox="1"/>
          <p:nvPr/>
        </p:nvSpPr>
        <p:spPr>
          <a:xfrm>
            <a:off x="603252" y="6567310"/>
            <a:ext cx="1752600" cy="1200328"/>
          </a:xfrm>
          <a:prstGeom prst="rect">
            <a:avLst/>
          </a:prstGeom>
          <a:solidFill>
            <a:srgbClr val="FFFFCC"/>
          </a:solidFill>
          <a:ln>
            <a:solidFill>
              <a:schemeClr val="tx1"/>
            </a:solidFill>
          </a:ln>
        </p:spPr>
        <p:txBody>
          <a:bodyPr wrap="square" lIns="91414" tIns="45707" rIns="91414" bIns="45707" rtlCol="0">
            <a:spAutoFit/>
          </a:bodyPr>
          <a:lstStyle/>
          <a:p>
            <a:pPr algn="ctr"/>
            <a:r>
              <a:rPr lang="en-US" dirty="0" smtClean="0"/>
              <a:t>Witnessing Domestic Violence</a:t>
            </a:r>
            <a:endParaRPr lang="en-US" dirty="0"/>
          </a:p>
        </p:txBody>
      </p:sp>
      <p:sp>
        <p:nvSpPr>
          <p:cNvPr id="53" name="TextBox 52"/>
          <p:cNvSpPr txBox="1"/>
          <p:nvPr/>
        </p:nvSpPr>
        <p:spPr>
          <a:xfrm>
            <a:off x="2432050" y="6552902"/>
            <a:ext cx="1752600" cy="830997"/>
          </a:xfrm>
          <a:prstGeom prst="rect">
            <a:avLst/>
          </a:prstGeom>
          <a:solidFill>
            <a:srgbClr val="FFFFCC"/>
          </a:solidFill>
          <a:ln>
            <a:solidFill>
              <a:schemeClr val="tx1"/>
            </a:solidFill>
          </a:ln>
        </p:spPr>
        <p:txBody>
          <a:bodyPr wrap="square" lIns="91414" tIns="45707" rIns="91414" bIns="45707" rtlCol="0">
            <a:spAutoFit/>
          </a:bodyPr>
          <a:lstStyle/>
          <a:p>
            <a:pPr algn="ctr"/>
            <a:r>
              <a:rPr lang="en-US" dirty="0" smtClean="0"/>
              <a:t>Crime in Household</a:t>
            </a:r>
            <a:endParaRPr lang="en-US" dirty="0"/>
          </a:p>
        </p:txBody>
      </p:sp>
      <p:sp>
        <p:nvSpPr>
          <p:cNvPr id="54" name="TextBox 53"/>
          <p:cNvSpPr txBox="1"/>
          <p:nvPr/>
        </p:nvSpPr>
        <p:spPr>
          <a:xfrm>
            <a:off x="4260851" y="6552903"/>
            <a:ext cx="1752600" cy="461665"/>
          </a:xfrm>
          <a:prstGeom prst="rect">
            <a:avLst/>
          </a:prstGeom>
          <a:solidFill>
            <a:srgbClr val="FFFFCC"/>
          </a:solidFill>
          <a:ln>
            <a:solidFill>
              <a:schemeClr val="tx1"/>
            </a:solidFill>
          </a:ln>
        </p:spPr>
        <p:txBody>
          <a:bodyPr wrap="square" lIns="91414" tIns="45707" rIns="91414" bIns="45707" rtlCol="0">
            <a:spAutoFit/>
          </a:bodyPr>
          <a:lstStyle/>
          <a:p>
            <a:pPr algn="ctr"/>
            <a:r>
              <a:rPr lang="en-US" dirty="0" smtClean="0"/>
              <a:t>Neglect</a:t>
            </a:r>
            <a:endParaRPr lang="en-US" dirty="0"/>
          </a:p>
        </p:txBody>
      </p:sp>
      <p:sp>
        <p:nvSpPr>
          <p:cNvPr id="55" name="TextBox 54"/>
          <p:cNvSpPr txBox="1"/>
          <p:nvPr/>
        </p:nvSpPr>
        <p:spPr>
          <a:xfrm>
            <a:off x="6089652" y="6552903"/>
            <a:ext cx="1752600" cy="461665"/>
          </a:xfrm>
          <a:prstGeom prst="rect">
            <a:avLst/>
          </a:prstGeom>
          <a:solidFill>
            <a:srgbClr val="FFFFCC"/>
          </a:solidFill>
          <a:ln>
            <a:solidFill>
              <a:schemeClr val="tx1"/>
            </a:solidFill>
          </a:ln>
        </p:spPr>
        <p:txBody>
          <a:bodyPr wrap="square" lIns="91414" tIns="45707" rIns="91414" bIns="45707" rtlCol="0">
            <a:spAutoFit/>
          </a:bodyPr>
          <a:lstStyle/>
          <a:p>
            <a:pPr algn="ctr"/>
            <a:r>
              <a:rPr lang="en-US" dirty="0" smtClean="0"/>
              <a:t>Abuse</a:t>
            </a:r>
            <a:endParaRPr lang="en-US" dirty="0"/>
          </a:p>
        </p:txBody>
      </p:sp>
      <p:sp>
        <p:nvSpPr>
          <p:cNvPr id="56" name="TextBox 55"/>
          <p:cNvSpPr txBox="1"/>
          <p:nvPr/>
        </p:nvSpPr>
        <p:spPr>
          <a:xfrm>
            <a:off x="7918452" y="6552901"/>
            <a:ext cx="1752600" cy="2308324"/>
          </a:xfrm>
          <a:prstGeom prst="rect">
            <a:avLst/>
          </a:prstGeom>
          <a:solidFill>
            <a:srgbClr val="FFFFCC"/>
          </a:solidFill>
          <a:ln>
            <a:solidFill>
              <a:schemeClr val="tx1"/>
            </a:solidFill>
          </a:ln>
        </p:spPr>
        <p:txBody>
          <a:bodyPr wrap="square" lIns="91414" tIns="45707" rIns="91414" bIns="45707" rtlCol="0">
            <a:spAutoFit/>
          </a:bodyPr>
          <a:lstStyle/>
          <a:p>
            <a:pPr algn="ctr"/>
            <a:r>
              <a:rPr lang="en-US" dirty="0" smtClean="0"/>
              <a:t>Household member abusing drugs and/or alcohol</a:t>
            </a:r>
            <a:endParaRPr lang="en-US" dirty="0"/>
          </a:p>
        </p:txBody>
      </p:sp>
      <p:sp>
        <p:nvSpPr>
          <p:cNvPr id="57" name="TextBox 56"/>
          <p:cNvSpPr txBox="1"/>
          <p:nvPr/>
        </p:nvSpPr>
        <p:spPr>
          <a:xfrm>
            <a:off x="9747250" y="6552903"/>
            <a:ext cx="1752600" cy="1938991"/>
          </a:xfrm>
          <a:prstGeom prst="rect">
            <a:avLst/>
          </a:prstGeom>
          <a:solidFill>
            <a:srgbClr val="FFFFCC"/>
          </a:solidFill>
          <a:ln>
            <a:solidFill>
              <a:schemeClr val="tx1"/>
            </a:solidFill>
          </a:ln>
        </p:spPr>
        <p:txBody>
          <a:bodyPr wrap="square" lIns="91414" tIns="45707" rIns="91414" bIns="45707" rtlCol="0">
            <a:spAutoFit/>
          </a:bodyPr>
          <a:lstStyle/>
          <a:p>
            <a:pPr algn="ctr"/>
            <a:r>
              <a:rPr lang="en-US" dirty="0" smtClean="0"/>
              <a:t>Household member with a mental illness</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linds(horizontal)">
                                      <p:cBhvr>
                                        <p:cTn id="21" dur="500"/>
                                        <p:tgtEl>
                                          <p:spTgt spid="3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blinds(horizontal)">
                                      <p:cBhvr>
                                        <p:cTn id="24" dur="500"/>
                                        <p:tgtEl>
                                          <p:spTgt spid="37"/>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blinds(horizontal)">
                                      <p:cBhvr>
                                        <p:cTn id="27" dur="500"/>
                                        <p:tgtEl>
                                          <p:spTgt spid="3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blinds(horizontal)">
                                      <p:cBhvr>
                                        <p:cTn id="30" dur="500"/>
                                        <p:tgtEl>
                                          <p:spTgt spid="41"/>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blinds(horizontal)">
                                      <p:cBhvr>
                                        <p:cTn id="33" dur="50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blinds(horizontal)">
                                      <p:cBhvr>
                                        <p:cTn id="38" dur="500"/>
                                        <p:tgtEl>
                                          <p:spTgt spid="46"/>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blinds(horizontal)">
                                      <p:cBhvr>
                                        <p:cTn id="41" dur="500"/>
                                        <p:tgtEl>
                                          <p:spTgt spid="47"/>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blinds(horizontal)">
                                      <p:cBhvr>
                                        <p:cTn id="44" dur="500"/>
                                        <p:tgtEl>
                                          <p:spTgt spid="48"/>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blinds(horizontal)">
                                      <p:cBhvr>
                                        <p:cTn id="47" dur="500"/>
                                        <p:tgtEl>
                                          <p:spTgt spid="4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blinds(horizontal)">
                                      <p:cBhvr>
                                        <p:cTn id="52" dur="500"/>
                                        <p:tgtEl>
                                          <p:spTgt spid="50"/>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blinds(horizontal)">
                                      <p:cBhvr>
                                        <p:cTn id="55" dur="500"/>
                                        <p:tgtEl>
                                          <p:spTgt spid="51"/>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blinds(horizontal)">
                                      <p:cBhvr>
                                        <p:cTn id="60" dur="500"/>
                                        <p:tgtEl>
                                          <p:spTgt spid="12"/>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blinds(horizontal)">
                                      <p:cBhvr>
                                        <p:cTn id="63" dur="500"/>
                                        <p:tgtEl>
                                          <p:spTgt spid="52"/>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blinds(horizontal)">
                                      <p:cBhvr>
                                        <p:cTn id="66" dur="500"/>
                                        <p:tgtEl>
                                          <p:spTgt spid="53"/>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blinds(horizontal)">
                                      <p:cBhvr>
                                        <p:cTn id="69" dur="500"/>
                                        <p:tgtEl>
                                          <p:spTgt spid="54"/>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blinds(horizontal)">
                                      <p:cBhvr>
                                        <p:cTn id="72" dur="500"/>
                                        <p:tgtEl>
                                          <p:spTgt spid="55"/>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blinds(horizontal)">
                                      <p:cBhvr>
                                        <p:cTn id="75" dur="500"/>
                                        <p:tgtEl>
                                          <p:spTgt spid="56"/>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57"/>
                                        </p:tgtEl>
                                        <p:attrNameLst>
                                          <p:attrName>style.visibility</p:attrName>
                                        </p:attrNameLst>
                                      </p:cBhvr>
                                      <p:to>
                                        <p:strVal val="visible"/>
                                      </p:to>
                                    </p:set>
                                    <p:animEffect transition="in" filter="blinds(horizontal)">
                                      <p:cBhvr>
                                        <p:cTn id="7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4" grpId="0" animBg="1"/>
      <p:bldP spid="36" grpId="0" animBg="1"/>
      <p:bldP spid="37" grpId="0" animBg="1"/>
      <p:bldP spid="38" grpId="0" animBg="1"/>
      <p:bldP spid="41" grpId="0" animBg="1"/>
      <p:bldP spid="42"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3250" y="452439"/>
            <a:ext cx="10896600" cy="461665"/>
          </a:xfrm>
          <a:prstGeom prst="rect">
            <a:avLst/>
          </a:prstGeom>
          <a:solidFill>
            <a:schemeClr val="accent3">
              <a:lumMod val="40000"/>
              <a:lumOff val="60000"/>
            </a:schemeClr>
          </a:solidFill>
          <a:ln>
            <a:solidFill>
              <a:schemeClr val="tx1"/>
            </a:solidFill>
          </a:ln>
        </p:spPr>
        <p:txBody>
          <a:bodyPr wrap="square" lIns="91414" tIns="45707" rIns="91414" bIns="45707" rtlCol="0">
            <a:spAutoFit/>
          </a:bodyPr>
          <a:lstStyle/>
          <a:p>
            <a:pPr algn="ctr"/>
            <a:r>
              <a:rPr lang="en-US" b="1" dirty="0" smtClean="0"/>
              <a:t>Adverse Childhood Experiences</a:t>
            </a:r>
            <a:endParaRPr lang="en-US" b="1" dirty="0"/>
          </a:p>
        </p:txBody>
      </p:sp>
      <p:sp>
        <p:nvSpPr>
          <p:cNvPr id="9" name="TextBox 8"/>
          <p:cNvSpPr txBox="1"/>
          <p:nvPr/>
        </p:nvSpPr>
        <p:spPr>
          <a:xfrm>
            <a:off x="7842250" y="1138237"/>
            <a:ext cx="1752600" cy="1569661"/>
          </a:xfrm>
          <a:prstGeom prst="rect">
            <a:avLst/>
          </a:prstGeom>
          <a:solidFill>
            <a:srgbClr val="FFFFCC"/>
          </a:solidFill>
          <a:ln>
            <a:solidFill>
              <a:schemeClr val="tx1"/>
            </a:solidFill>
          </a:ln>
        </p:spPr>
        <p:txBody>
          <a:bodyPr wrap="square" lIns="91414" tIns="45707" rIns="91414" bIns="45707" rtlCol="0">
            <a:spAutoFit/>
          </a:bodyPr>
          <a:lstStyle/>
          <a:p>
            <a:pPr algn="ctr"/>
            <a:r>
              <a:rPr lang="en-US" dirty="0" smtClean="0"/>
              <a:t>Witnessing Domestic Violence 265</a:t>
            </a:r>
            <a:endParaRPr lang="en-US" dirty="0"/>
          </a:p>
        </p:txBody>
      </p:sp>
      <p:sp>
        <p:nvSpPr>
          <p:cNvPr id="10" name="TextBox 9"/>
          <p:cNvSpPr txBox="1"/>
          <p:nvPr/>
        </p:nvSpPr>
        <p:spPr>
          <a:xfrm>
            <a:off x="9671050" y="1138237"/>
            <a:ext cx="1752600" cy="1569661"/>
          </a:xfrm>
          <a:prstGeom prst="rect">
            <a:avLst/>
          </a:prstGeom>
          <a:solidFill>
            <a:srgbClr val="FFFFCC"/>
          </a:solidFill>
          <a:ln>
            <a:solidFill>
              <a:schemeClr val="tx1"/>
            </a:solidFill>
          </a:ln>
        </p:spPr>
        <p:txBody>
          <a:bodyPr wrap="square" lIns="91414" tIns="45707" rIns="91414" bIns="45707" rtlCol="0">
            <a:spAutoFit/>
          </a:bodyPr>
          <a:lstStyle/>
          <a:p>
            <a:pPr algn="ctr"/>
            <a:r>
              <a:rPr lang="en-US" dirty="0" smtClean="0"/>
              <a:t>Crime in Household </a:t>
            </a:r>
          </a:p>
          <a:p>
            <a:pPr algn="ctr"/>
            <a:endParaRPr lang="en-US" dirty="0"/>
          </a:p>
          <a:p>
            <a:pPr algn="ctr"/>
            <a:r>
              <a:rPr lang="en-US" dirty="0" smtClean="0"/>
              <a:t>1,769</a:t>
            </a:r>
            <a:endParaRPr lang="en-US" dirty="0"/>
          </a:p>
        </p:txBody>
      </p:sp>
      <p:sp>
        <p:nvSpPr>
          <p:cNvPr id="11" name="TextBox 10"/>
          <p:cNvSpPr txBox="1"/>
          <p:nvPr/>
        </p:nvSpPr>
        <p:spPr>
          <a:xfrm>
            <a:off x="603251" y="1138237"/>
            <a:ext cx="1143000" cy="1569661"/>
          </a:xfrm>
          <a:prstGeom prst="rect">
            <a:avLst/>
          </a:prstGeom>
          <a:solidFill>
            <a:srgbClr val="FFFFCC"/>
          </a:solidFill>
          <a:ln>
            <a:solidFill>
              <a:schemeClr val="tx1"/>
            </a:solidFill>
          </a:ln>
        </p:spPr>
        <p:txBody>
          <a:bodyPr wrap="square" lIns="91414" tIns="45707" rIns="91414" bIns="45707" rtlCol="0">
            <a:spAutoFit/>
          </a:bodyPr>
          <a:lstStyle/>
          <a:p>
            <a:pPr algn="ctr"/>
            <a:r>
              <a:rPr lang="en-US" dirty="0" smtClean="0"/>
              <a:t>Neglect</a:t>
            </a:r>
          </a:p>
          <a:p>
            <a:pPr algn="ctr"/>
            <a:endParaRPr lang="en-US" dirty="0"/>
          </a:p>
          <a:p>
            <a:pPr algn="ctr"/>
            <a:endParaRPr lang="en-US" dirty="0" smtClean="0"/>
          </a:p>
          <a:p>
            <a:pPr algn="ctr"/>
            <a:r>
              <a:rPr lang="en-US" dirty="0" smtClean="0"/>
              <a:t>1,059</a:t>
            </a:r>
            <a:endParaRPr lang="en-US" dirty="0"/>
          </a:p>
        </p:txBody>
      </p:sp>
      <p:sp>
        <p:nvSpPr>
          <p:cNvPr id="12" name="TextBox 11"/>
          <p:cNvSpPr txBox="1"/>
          <p:nvPr/>
        </p:nvSpPr>
        <p:spPr>
          <a:xfrm>
            <a:off x="1822450" y="1138237"/>
            <a:ext cx="1066800" cy="1569661"/>
          </a:xfrm>
          <a:prstGeom prst="rect">
            <a:avLst/>
          </a:prstGeom>
          <a:solidFill>
            <a:srgbClr val="FFFFCC"/>
          </a:solidFill>
          <a:ln>
            <a:solidFill>
              <a:schemeClr val="tx1"/>
            </a:solidFill>
          </a:ln>
        </p:spPr>
        <p:txBody>
          <a:bodyPr wrap="square" lIns="91414" tIns="45707" rIns="91414" bIns="45707" rtlCol="0">
            <a:spAutoFit/>
          </a:bodyPr>
          <a:lstStyle/>
          <a:p>
            <a:pPr algn="ctr"/>
            <a:r>
              <a:rPr lang="en-US" dirty="0" smtClean="0"/>
              <a:t>Abuse</a:t>
            </a:r>
          </a:p>
          <a:p>
            <a:pPr algn="ctr"/>
            <a:endParaRPr lang="en-US" dirty="0"/>
          </a:p>
          <a:p>
            <a:pPr algn="ctr"/>
            <a:endParaRPr lang="en-US" dirty="0" smtClean="0"/>
          </a:p>
          <a:p>
            <a:pPr algn="ctr"/>
            <a:r>
              <a:rPr lang="en-US" dirty="0" smtClean="0"/>
              <a:t>234</a:t>
            </a:r>
            <a:endParaRPr lang="en-US" dirty="0"/>
          </a:p>
        </p:txBody>
      </p:sp>
      <p:sp>
        <p:nvSpPr>
          <p:cNvPr id="13" name="TextBox 12"/>
          <p:cNvSpPr txBox="1"/>
          <p:nvPr/>
        </p:nvSpPr>
        <p:spPr>
          <a:xfrm>
            <a:off x="4337050" y="1138237"/>
            <a:ext cx="1828800" cy="1569634"/>
          </a:xfrm>
          <a:prstGeom prst="rect">
            <a:avLst/>
          </a:prstGeom>
          <a:solidFill>
            <a:srgbClr val="FFFFCC"/>
          </a:solidFill>
          <a:ln>
            <a:solidFill>
              <a:schemeClr val="tx1"/>
            </a:solidFill>
          </a:ln>
        </p:spPr>
        <p:txBody>
          <a:bodyPr wrap="square" lIns="91414" tIns="45707" rIns="91414" bIns="45707" rtlCol="0">
            <a:spAutoFit/>
          </a:bodyPr>
          <a:lstStyle/>
          <a:p>
            <a:pPr algn="ctr"/>
            <a:r>
              <a:rPr lang="en-US" dirty="0"/>
              <a:t>D</a:t>
            </a:r>
            <a:r>
              <a:rPr lang="en-US" dirty="0" smtClean="0"/>
              <a:t>rugs and/or Alcohol In Home</a:t>
            </a:r>
          </a:p>
          <a:p>
            <a:pPr algn="ctr"/>
            <a:r>
              <a:rPr lang="en-US" dirty="0" smtClean="0"/>
              <a:t>6,374</a:t>
            </a:r>
            <a:endParaRPr lang="en-US" dirty="0"/>
          </a:p>
        </p:txBody>
      </p:sp>
      <p:sp>
        <p:nvSpPr>
          <p:cNvPr id="14" name="TextBox 13"/>
          <p:cNvSpPr txBox="1"/>
          <p:nvPr/>
        </p:nvSpPr>
        <p:spPr>
          <a:xfrm>
            <a:off x="2965450" y="1138237"/>
            <a:ext cx="1295398" cy="1569661"/>
          </a:xfrm>
          <a:prstGeom prst="rect">
            <a:avLst/>
          </a:prstGeom>
          <a:solidFill>
            <a:srgbClr val="FFFFCC"/>
          </a:solidFill>
          <a:ln>
            <a:solidFill>
              <a:schemeClr val="tx1"/>
            </a:solidFill>
          </a:ln>
        </p:spPr>
        <p:txBody>
          <a:bodyPr wrap="square" lIns="91414" tIns="45707" rIns="91414" bIns="45707" rtlCol="0">
            <a:spAutoFit/>
          </a:bodyPr>
          <a:lstStyle/>
          <a:p>
            <a:pPr algn="ctr"/>
            <a:r>
              <a:rPr lang="en-US" dirty="0"/>
              <a:t>M</a:t>
            </a:r>
            <a:r>
              <a:rPr lang="en-US" dirty="0" smtClean="0"/>
              <a:t>ental </a:t>
            </a:r>
            <a:r>
              <a:rPr lang="en-US" dirty="0"/>
              <a:t>I</a:t>
            </a:r>
            <a:r>
              <a:rPr lang="en-US" dirty="0" smtClean="0"/>
              <a:t>llness in Home</a:t>
            </a:r>
          </a:p>
          <a:p>
            <a:pPr algn="ctr"/>
            <a:r>
              <a:rPr lang="en-US" dirty="0" smtClean="0"/>
              <a:t>7,924</a:t>
            </a:r>
            <a:endParaRPr lang="en-US" dirty="0"/>
          </a:p>
        </p:txBody>
      </p:sp>
      <p:sp>
        <p:nvSpPr>
          <p:cNvPr id="16" name="TextBox 15"/>
          <p:cNvSpPr txBox="1"/>
          <p:nvPr/>
        </p:nvSpPr>
        <p:spPr>
          <a:xfrm>
            <a:off x="527052" y="3805239"/>
            <a:ext cx="3657599" cy="461665"/>
          </a:xfrm>
          <a:prstGeom prst="rect">
            <a:avLst/>
          </a:prstGeom>
          <a:solidFill>
            <a:srgbClr val="FFFFCC"/>
          </a:solidFill>
          <a:ln>
            <a:solidFill>
              <a:schemeClr val="tx1"/>
            </a:solidFill>
          </a:ln>
        </p:spPr>
        <p:txBody>
          <a:bodyPr wrap="square" lIns="91414" tIns="45707" rIns="91414" bIns="45707" rtlCol="0">
            <a:spAutoFit/>
          </a:bodyPr>
          <a:lstStyle/>
          <a:p>
            <a:pPr algn="ctr"/>
            <a:r>
              <a:rPr lang="en-US" b="1" dirty="0" smtClean="0"/>
              <a:t>Education</a:t>
            </a:r>
            <a:r>
              <a:rPr lang="en-US" dirty="0" smtClean="0"/>
              <a:t> </a:t>
            </a:r>
            <a:endParaRPr lang="en-US" dirty="0"/>
          </a:p>
        </p:txBody>
      </p:sp>
      <p:sp>
        <p:nvSpPr>
          <p:cNvPr id="17" name="TextBox 16"/>
          <p:cNvSpPr txBox="1"/>
          <p:nvPr/>
        </p:nvSpPr>
        <p:spPr>
          <a:xfrm>
            <a:off x="4337051" y="3805239"/>
            <a:ext cx="3657599" cy="461665"/>
          </a:xfrm>
          <a:prstGeom prst="rect">
            <a:avLst/>
          </a:prstGeom>
          <a:solidFill>
            <a:srgbClr val="FFFFCC"/>
          </a:solidFill>
          <a:ln>
            <a:solidFill>
              <a:schemeClr val="tx1"/>
            </a:solidFill>
          </a:ln>
        </p:spPr>
        <p:txBody>
          <a:bodyPr wrap="square" lIns="91414" tIns="45707" rIns="91414" bIns="45707" rtlCol="0">
            <a:spAutoFit/>
          </a:bodyPr>
          <a:lstStyle/>
          <a:p>
            <a:pPr algn="ctr"/>
            <a:r>
              <a:rPr lang="en-US" b="1" dirty="0" smtClean="0"/>
              <a:t>Income</a:t>
            </a:r>
            <a:endParaRPr lang="en-US" b="1" dirty="0"/>
          </a:p>
        </p:txBody>
      </p:sp>
      <p:sp>
        <p:nvSpPr>
          <p:cNvPr id="18" name="TextBox 17"/>
          <p:cNvSpPr txBox="1"/>
          <p:nvPr/>
        </p:nvSpPr>
        <p:spPr>
          <a:xfrm>
            <a:off x="8147050" y="3805239"/>
            <a:ext cx="3505200" cy="461665"/>
          </a:xfrm>
          <a:prstGeom prst="rect">
            <a:avLst/>
          </a:prstGeom>
          <a:solidFill>
            <a:srgbClr val="FFFFCC"/>
          </a:solidFill>
          <a:ln>
            <a:solidFill>
              <a:schemeClr val="tx1"/>
            </a:solidFill>
          </a:ln>
        </p:spPr>
        <p:txBody>
          <a:bodyPr wrap="square" lIns="91414" tIns="45707" rIns="91414" bIns="45707" rtlCol="0">
            <a:spAutoFit/>
          </a:bodyPr>
          <a:lstStyle/>
          <a:p>
            <a:pPr algn="ctr"/>
            <a:r>
              <a:rPr lang="en-US" b="1" dirty="0" smtClean="0"/>
              <a:t>Health</a:t>
            </a:r>
            <a:endParaRPr lang="en-US" b="1" dirty="0"/>
          </a:p>
        </p:txBody>
      </p:sp>
      <p:sp>
        <p:nvSpPr>
          <p:cNvPr id="19" name="TextBox 18"/>
          <p:cNvSpPr txBox="1"/>
          <p:nvPr/>
        </p:nvSpPr>
        <p:spPr>
          <a:xfrm>
            <a:off x="527052" y="4491037"/>
            <a:ext cx="3657599" cy="3046988"/>
          </a:xfrm>
          <a:prstGeom prst="rect">
            <a:avLst/>
          </a:prstGeom>
          <a:solidFill>
            <a:srgbClr val="FFFFCC"/>
          </a:solidFill>
          <a:ln>
            <a:solidFill>
              <a:schemeClr val="tx1"/>
            </a:solidFill>
          </a:ln>
        </p:spPr>
        <p:txBody>
          <a:bodyPr wrap="square" lIns="91414" tIns="45707" rIns="91414" bIns="45707" rtlCol="0">
            <a:spAutoFit/>
          </a:bodyPr>
          <a:lstStyle/>
          <a:p>
            <a:pPr>
              <a:buFont typeface="Arial" pitchFamily="34" charset="0"/>
              <a:buChar char="•"/>
            </a:pPr>
            <a:r>
              <a:rPr lang="en-US" dirty="0" smtClean="0"/>
              <a:t> Community Corrections   Improvement Association</a:t>
            </a:r>
          </a:p>
          <a:p>
            <a:pPr>
              <a:buFont typeface="Arial" pitchFamily="34" charset="0"/>
              <a:buChar char="•"/>
            </a:pPr>
            <a:r>
              <a:rPr lang="en-US" dirty="0" smtClean="0"/>
              <a:t> Hawkeye Area Community Action Program</a:t>
            </a:r>
          </a:p>
          <a:p>
            <a:pPr>
              <a:buFont typeface="Arial" pitchFamily="34" charset="0"/>
              <a:buChar char="•"/>
            </a:pPr>
            <a:r>
              <a:rPr lang="en-US" dirty="0" smtClean="0"/>
              <a:t> Young Parents Network</a:t>
            </a:r>
          </a:p>
          <a:p>
            <a:pPr>
              <a:buFont typeface="Arial" pitchFamily="34" charset="0"/>
              <a:buChar char="•"/>
            </a:pPr>
            <a:r>
              <a:rPr lang="en-US" dirty="0" smtClean="0"/>
              <a:t> Rape Victim Advocacy Program</a:t>
            </a:r>
          </a:p>
          <a:p>
            <a:pPr algn="ctr"/>
            <a:endParaRPr lang="en-US" dirty="0"/>
          </a:p>
        </p:txBody>
      </p:sp>
      <p:sp>
        <p:nvSpPr>
          <p:cNvPr id="20" name="TextBox 19"/>
          <p:cNvSpPr txBox="1"/>
          <p:nvPr/>
        </p:nvSpPr>
        <p:spPr>
          <a:xfrm>
            <a:off x="527051" y="3043237"/>
            <a:ext cx="11125200" cy="461665"/>
          </a:xfrm>
          <a:prstGeom prst="rect">
            <a:avLst/>
          </a:prstGeom>
          <a:solidFill>
            <a:schemeClr val="tx2">
              <a:lumMod val="20000"/>
              <a:lumOff val="80000"/>
            </a:schemeClr>
          </a:solidFill>
          <a:ln>
            <a:solidFill>
              <a:schemeClr val="tx1"/>
            </a:solidFill>
          </a:ln>
        </p:spPr>
        <p:txBody>
          <a:bodyPr wrap="square" lIns="91414" tIns="45707" rIns="91414" bIns="45707" rtlCol="0">
            <a:spAutoFit/>
          </a:bodyPr>
          <a:lstStyle/>
          <a:p>
            <a:pPr algn="ctr"/>
            <a:r>
              <a:rPr lang="en-US" b="1" dirty="0" smtClean="0"/>
              <a:t>United Way of East Central Iowa Investments</a:t>
            </a:r>
            <a:endParaRPr lang="en-US" b="1" dirty="0"/>
          </a:p>
        </p:txBody>
      </p:sp>
      <p:sp>
        <p:nvSpPr>
          <p:cNvPr id="21" name="TextBox 20"/>
          <p:cNvSpPr txBox="1"/>
          <p:nvPr/>
        </p:nvSpPr>
        <p:spPr>
          <a:xfrm>
            <a:off x="4337051" y="4491039"/>
            <a:ext cx="3657599" cy="1569661"/>
          </a:xfrm>
          <a:prstGeom prst="rect">
            <a:avLst/>
          </a:prstGeom>
          <a:solidFill>
            <a:srgbClr val="FFFFCC"/>
          </a:solidFill>
          <a:ln>
            <a:solidFill>
              <a:schemeClr val="tx1"/>
            </a:solidFill>
          </a:ln>
        </p:spPr>
        <p:txBody>
          <a:bodyPr wrap="square" lIns="91414" tIns="45707" rIns="91414" bIns="45707" rtlCol="0">
            <a:spAutoFit/>
          </a:bodyPr>
          <a:lstStyle/>
          <a:p>
            <a:pPr>
              <a:buFont typeface="Arial" pitchFamily="34" charset="0"/>
              <a:buChar char="•"/>
            </a:pPr>
            <a:r>
              <a:rPr lang="en-US" dirty="0" smtClean="0"/>
              <a:t> Waypoint Services</a:t>
            </a:r>
          </a:p>
          <a:p>
            <a:pPr>
              <a:buFont typeface="Arial" pitchFamily="34" charset="0"/>
              <a:buChar char="•"/>
            </a:pPr>
            <a:r>
              <a:rPr lang="en-US" dirty="0" smtClean="0"/>
              <a:t> Kids First Law</a:t>
            </a:r>
          </a:p>
          <a:p>
            <a:endParaRPr lang="en-US" dirty="0" smtClean="0"/>
          </a:p>
          <a:p>
            <a:pPr algn="ctr"/>
            <a:endParaRPr lang="en-US" dirty="0"/>
          </a:p>
        </p:txBody>
      </p:sp>
      <p:sp>
        <p:nvSpPr>
          <p:cNvPr id="22" name="TextBox 21"/>
          <p:cNvSpPr txBox="1"/>
          <p:nvPr/>
        </p:nvSpPr>
        <p:spPr>
          <a:xfrm>
            <a:off x="8147050" y="4491037"/>
            <a:ext cx="3505200" cy="3416320"/>
          </a:xfrm>
          <a:prstGeom prst="rect">
            <a:avLst/>
          </a:prstGeom>
          <a:solidFill>
            <a:srgbClr val="FFFFCC"/>
          </a:solidFill>
          <a:ln>
            <a:solidFill>
              <a:schemeClr val="tx1"/>
            </a:solidFill>
          </a:ln>
        </p:spPr>
        <p:txBody>
          <a:bodyPr wrap="square" lIns="91414" tIns="45707" rIns="91414" bIns="45707" rtlCol="0">
            <a:spAutoFit/>
          </a:bodyPr>
          <a:lstStyle/>
          <a:p>
            <a:pPr>
              <a:buFont typeface="Arial" pitchFamily="34" charset="0"/>
              <a:buChar char="•"/>
            </a:pPr>
            <a:r>
              <a:rPr lang="en-US" dirty="0" smtClean="0"/>
              <a:t> ASAC</a:t>
            </a:r>
          </a:p>
          <a:p>
            <a:pPr>
              <a:buFont typeface="Arial" pitchFamily="34" charset="0"/>
              <a:buChar char="•"/>
            </a:pPr>
            <a:r>
              <a:rPr lang="en-US" dirty="0"/>
              <a:t> </a:t>
            </a:r>
            <a:r>
              <a:rPr lang="en-US" dirty="0" smtClean="0"/>
              <a:t>MECCA Services</a:t>
            </a:r>
          </a:p>
          <a:p>
            <a:pPr>
              <a:buFont typeface="Arial" pitchFamily="34" charset="0"/>
              <a:buChar char="•"/>
            </a:pPr>
            <a:r>
              <a:rPr lang="en-US" dirty="0"/>
              <a:t> </a:t>
            </a:r>
            <a:r>
              <a:rPr lang="en-US" dirty="0" err="1" smtClean="0"/>
              <a:t>Abbe</a:t>
            </a:r>
            <a:r>
              <a:rPr lang="en-US" dirty="0" smtClean="0"/>
              <a:t> Center for Community Mental Health</a:t>
            </a:r>
          </a:p>
          <a:p>
            <a:pPr>
              <a:buFont typeface="Arial" pitchFamily="34" charset="0"/>
              <a:buChar char="•"/>
            </a:pPr>
            <a:r>
              <a:rPr lang="en-US" dirty="0"/>
              <a:t> </a:t>
            </a:r>
            <a:r>
              <a:rPr lang="en-US" dirty="0" smtClean="0"/>
              <a:t>Families, Inc.</a:t>
            </a:r>
          </a:p>
          <a:p>
            <a:pPr>
              <a:buFont typeface="Arial" pitchFamily="34" charset="0"/>
              <a:buChar char="•"/>
            </a:pPr>
            <a:r>
              <a:rPr lang="en-US" dirty="0"/>
              <a:t> </a:t>
            </a:r>
            <a:r>
              <a:rPr lang="en-US" dirty="0" smtClean="0"/>
              <a:t>Foundation 2 Crisis Center and Youth Shelter</a:t>
            </a:r>
          </a:p>
          <a:p>
            <a:pPr>
              <a:buFont typeface="Arial" pitchFamily="34" charset="0"/>
              <a:buChar char="•"/>
            </a:pPr>
            <a:r>
              <a:rPr lang="en-US" dirty="0" smtClean="0"/>
              <a:t> Horizons: A Family Service Alliance</a:t>
            </a:r>
          </a:p>
        </p:txBody>
      </p:sp>
      <p:sp>
        <p:nvSpPr>
          <p:cNvPr id="23" name="TextBox 22"/>
          <p:cNvSpPr txBox="1"/>
          <p:nvPr/>
        </p:nvSpPr>
        <p:spPr>
          <a:xfrm>
            <a:off x="527051" y="8224837"/>
            <a:ext cx="11125200" cy="523220"/>
          </a:xfrm>
          <a:prstGeom prst="rect">
            <a:avLst/>
          </a:prstGeom>
          <a:solidFill>
            <a:schemeClr val="accent2">
              <a:lumMod val="20000"/>
              <a:lumOff val="80000"/>
            </a:schemeClr>
          </a:solidFill>
          <a:ln>
            <a:solidFill>
              <a:schemeClr val="tx1"/>
            </a:solidFill>
          </a:ln>
        </p:spPr>
        <p:txBody>
          <a:bodyPr wrap="square" lIns="91414" tIns="45707" rIns="91414" bIns="45707" rtlCol="0">
            <a:spAutoFit/>
          </a:bodyPr>
          <a:lstStyle/>
          <a:p>
            <a:pPr algn="ctr"/>
            <a:r>
              <a:rPr lang="en-US" sz="2800" b="1" dirty="0" smtClean="0"/>
              <a:t>United Way’s estimated total investment in addressing ACEs = $1,811,382</a:t>
            </a:r>
            <a:endParaRPr lang="en-US" sz="2800" b="1" dirty="0"/>
          </a:p>
        </p:txBody>
      </p:sp>
      <p:sp>
        <p:nvSpPr>
          <p:cNvPr id="24" name="TextBox 23"/>
          <p:cNvSpPr txBox="1"/>
          <p:nvPr/>
        </p:nvSpPr>
        <p:spPr>
          <a:xfrm>
            <a:off x="6242050" y="1138237"/>
            <a:ext cx="1524000" cy="1569634"/>
          </a:xfrm>
          <a:prstGeom prst="rect">
            <a:avLst/>
          </a:prstGeom>
          <a:solidFill>
            <a:srgbClr val="FFFFCC"/>
          </a:solidFill>
          <a:ln>
            <a:solidFill>
              <a:schemeClr val="tx1"/>
            </a:solidFill>
          </a:ln>
        </p:spPr>
        <p:txBody>
          <a:bodyPr wrap="square" lIns="91414" tIns="45707" rIns="91414" bIns="45707" rtlCol="0">
            <a:spAutoFit/>
          </a:bodyPr>
          <a:lstStyle/>
          <a:p>
            <a:pPr algn="ctr"/>
            <a:r>
              <a:rPr lang="en-US" dirty="0" smtClean="0"/>
              <a:t>Parental Loss</a:t>
            </a:r>
          </a:p>
          <a:p>
            <a:pPr algn="ctr"/>
            <a:endParaRPr lang="en-US" dirty="0" smtClean="0"/>
          </a:p>
          <a:p>
            <a:pPr algn="ctr"/>
            <a:r>
              <a:rPr lang="en-US" dirty="0" smtClean="0"/>
              <a:t>433</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linds(horizont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linds(horizontal)">
                                      <p:cBhvr>
                                        <p:cTn id="33" dur="500"/>
                                        <p:tgtEl>
                                          <p:spTgt spid="20"/>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linds(horizontal)">
                                      <p:cBhvr>
                                        <p:cTn id="36" dur="500"/>
                                        <p:tgtEl>
                                          <p:spTgt spid="19"/>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linds(horizontal)">
                                      <p:cBhvr>
                                        <p:cTn id="44" dur="500"/>
                                        <p:tgtEl>
                                          <p:spTgt spid="17"/>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linds(horizont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blinds(horizontal)">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blinds(horizontal)">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Explored the Underlying Issues</a:t>
            </a:r>
            <a:endParaRPr lang="en-US" dirty="0"/>
          </a:p>
        </p:txBody>
      </p:sp>
      <p:sp>
        <p:nvSpPr>
          <p:cNvPr id="3" name="Content Placeholder 2"/>
          <p:cNvSpPr>
            <a:spLocks noGrp="1"/>
          </p:cNvSpPr>
          <p:nvPr>
            <p:ph idx="1"/>
          </p:nvPr>
        </p:nvSpPr>
        <p:spPr/>
        <p:txBody>
          <a:bodyPr>
            <a:normAutofit/>
          </a:bodyPr>
          <a:lstStyle/>
          <a:p>
            <a:r>
              <a:rPr lang="en-US" sz="5400" dirty="0" smtClean="0"/>
              <a:t>Environments: Schools, youth development programs</a:t>
            </a:r>
          </a:p>
          <a:p>
            <a:r>
              <a:rPr lang="en-US" sz="5400" dirty="0" smtClean="0"/>
              <a:t>Families: stresses and dysfunctions</a:t>
            </a:r>
          </a:p>
          <a:p>
            <a:r>
              <a:rPr lang="en-US" sz="5400" dirty="0" smtClean="0"/>
              <a:t>Systems of care: policies and practices</a:t>
            </a:r>
            <a:endParaRPr lang="en-US" sz="5400" dirty="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Oval 10"/>
          <p:cNvSpPr>
            <a:spLocks noChangeArrowheads="1"/>
          </p:cNvSpPr>
          <p:nvPr/>
        </p:nvSpPr>
        <p:spPr bwMode="auto">
          <a:xfrm>
            <a:off x="450850" y="5176837"/>
            <a:ext cx="3481388" cy="2133600"/>
          </a:xfrm>
          <a:prstGeom prst="ellipse">
            <a:avLst/>
          </a:prstGeom>
          <a:solidFill>
            <a:srgbClr val="FFFFFF"/>
          </a:solidFill>
          <a:ln w="44450">
            <a:solidFill>
              <a:srgbClr val="9BBB59"/>
            </a:solid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035" name="Text Box 11"/>
          <p:cNvSpPr txBox="1">
            <a:spLocks noChangeArrowheads="1"/>
          </p:cNvSpPr>
          <p:nvPr/>
        </p:nvSpPr>
        <p:spPr bwMode="auto">
          <a:xfrm>
            <a:off x="996950" y="5156199"/>
            <a:ext cx="2654300" cy="1357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cs typeface="Arial" pitchFamily="34" charset="0"/>
              </a:rPr>
              <a:t>Prevention &amp; Early Identification</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6" name="Oval 12"/>
          <p:cNvSpPr>
            <a:spLocks noChangeArrowheads="1"/>
          </p:cNvSpPr>
          <p:nvPr/>
        </p:nvSpPr>
        <p:spPr bwMode="auto">
          <a:xfrm>
            <a:off x="4108450" y="3119437"/>
            <a:ext cx="3482975" cy="1581150"/>
          </a:xfrm>
          <a:prstGeom prst="ellipse">
            <a:avLst/>
          </a:prstGeom>
          <a:solidFill>
            <a:srgbClr val="FFFFFF"/>
          </a:solidFill>
          <a:ln w="44450">
            <a:solidFill>
              <a:srgbClr val="C0504D"/>
            </a:solid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037" name="Text Box 13"/>
          <p:cNvSpPr txBox="1">
            <a:spLocks noChangeArrowheads="1"/>
          </p:cNvSpPr>
          <p:nvPr/>
        </p:nvSpPr>
        <p:spPr bwMode="auto">
          <a:xfrm>
            <a:off x="4703763" y="3627437"/>
            <a:ext cx="2379662" cy="503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cs typeface="Arial" pitchFamily="34" charset="0"/>
              </a:rPr>
              <a:t>Mitigation</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8" name="Oval 14"/>
          <p:cNvSpPr>
            <a:spLocks noChangeArrowheads="1"/>
          </p:cNvSpPr>
          <p:nvPr/>
        </p:nvSpPr>
        <p:spPr bwMode="auto">
          <a:xfrm>
            <a:off x="8299450" y="1290637"/>
            <a:ext cx="3482975" cy="1885950"/>
          </a:xfrm>
          <a:prstGeom prst="ellipse">
            <a:avLst/>
          </a:prstGeom>
          <a:solidFill>
            <a:srgbClr val="FFFFFF"/>
          </a:solidFill>
          <a:ln w="44450">
            <a:solidFill>
              <a:srgbClr val="F79646"/>
            </a:solid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039" name="Text Box 15"/>
          <p:cNvSpPr txBox="1">
            <a:spLocks noChangeArrowheads="1"/>
          </p:cNvSpPr>
          <p:nvPr/>
        </p:nvSpPr>
        <p:spPr bwMode="auto">
          <a:xfrm>
            <a:off x="8756650" y="1519237"/>
            <a:ext cx="2379663" cy="1081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cs typeface="Arial" pitchFamily="34" charset="0"/>
              </a:rPr>
              <a:t>Crisis Response &amp; Treatment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0" name="Freeform 16"/>
          <p:cNvSpPr>
            <a:spLocks/>
          </p:cNvSpPr>
          <p:nvPr/>
        </p:nvSpPr>
        <p:spPr bwMode="auto">
          <a:xfrm rot="19333000">
            <a:off x="3828442" y="5199244"/>
            <a:ext cx="2271713" cy="609600"/>
          </a:xfrm>
          <a:custGeom>
            <a:avLst/>
            <a:gdLst/>
            <a:ahLst/>
            <a:cxnLst>
              <a:cxn ang="0">
                <a:pos x="0" y="0"/>
              </a:cxn>
              <a:cxn ang="0">
                <a:pos x="1870" y="1260"/>
              </a:cxn>
              <a:cxn ang="0">
                <a:pos x="3850" y="360"/>
              </a:cxn>
            </a:cxnLst>
            <a:rect l="0" t="0" r="r" b="b"/>
            <a:pathLst>
              <a:path w="3850" h="1320">
                <a:moveTo>
                  <a:pt x="0" y="0"/>
                </a:moveTo>
                <a:cubicBezTo>
                  <a:pt x="614" y="600"/>
                  <a:pt x="1228" y="1200"/>
                  <a:pt x="1870" y="1260"/>
                </a:cubicBezTo>
                <a:cubicBezTo>
                  <a:pt x="2512" y="1320"/>
                  <a:pt x="3181" y="840"/>
                  <a:pt x="3850" y="360"/>
                </a:cubicBezTo>
              </a:path>
            </a:pathLst>
          </a:cu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rot="20046494">
            <a:off x="7556531" y="3508639"/>
            <a:ext cx="2271713" cy="609600"/>
          </a:xfrm>
          <a:custGeom>
            <a:avLst/>
            <a:gdLst/>
            <a:ahLst/>
            <a:cxnLst>
              <a:cxn ang="0">
                <a:pos x="0" y="0"/>
              </a:cxn>
              <a:cxn ang="0">
                <a:pos x="1870" y="1260"/>
              </a:cxn>
              <a:cxn ang="0">
                <a:pos x="3850" y="360"/>
              </a:cxn>
            </a:cxnLst>
            <a:rect l="0" t="0" r="r" b="b"/>
            <a:pathLst>
              <a:path w="3850" h="1320">
                <a:moveTo>
                  <a:pt x="0" y="0"/>
                </a:moveTo>
                <a:cubicBezTo>
                  <a:pt x="614" y="600"/>
                  <a:pt x="1228" y="1200"/>
                  <a:pt x="1870" y="1260"/>
                </a:cubicBezTo>
                <a:cubicBezTo>
                  <a:pt x="2512" y="1320"/>
                  <a:pt x="3181" y="840"/>
                  <a:pt x="3850" y="360"/>
                </a:cubicBezTo>
              </a:path>
            </a:pathLst>
          </a:cu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984250" y="909637"/>
            <a:ext cx="6781800" cy="2585323"/>
          </a:xfrm>
          <a:prstGeom prst="rect">
            <a:avLst/>
          </a:prstGeom>
          <a:noFill/>
        </p:spPr>
        <p:txBody>
          <a:bodyPr wrap="square" rtlCol="0">
            <a:spAutoFit/>
          </a:bodyPr>
          <a:lstStyle/>
          <a:p>
            <a:r>
              <a:rPr lang="en-US" sz="5400" dirty="0" smtClean="0"/>
              <a:t>Adverse Childhood Experiences Summit, March 2013</a:t>
            </a:r>
            <a:endParaRPr lang="en-US" sz="54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40"/>
                                        </p:tgtEl>
                                        <p:attrNameLst>
                                          <p:attrName>style.visibility</p:attrName>
                                        </p:attrNameLst>
                                      </p:cBhvr>
                                      <p:to>
                                        <p:strVal val="visible"/>
                                      </p:to>
                                    </p:set>
                                    <p:animEffect transition="in" filter="wipe(left)">
                                      <p:cBhvr>
                                        <p:cTn id="7" dur="500"/>
                                        <p:tgtEl>
                                          <p:spTgt spid="104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36"/>
                                        </p:tgtEl>
                                        <p:attrNameLst>
                                          <p:attrName>style.visibility</p:attrName>
                                        </p:attrNameLst>
                                      </p:cBhvr>
                                      <p:to>
                                        <p:strVal val="visible"/>
                                      </p:to>
                                    </p:set>
                                    <p:animEffect transition="in" filter="wipe(left)">
                                      <p:cBhvr>
                                        <p:cTn id="10" dur="500"/>
                                        <p:tgtEl>
                                          <p:spTgt spid="103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37"/>
                                        </p:tgtEl>
                                        <p:attrNameLst>
                                          <p:attrName>style.visibility</p:attrName>
                                        </p:attrNameLst>
                                      </p:cBhvr>
                                      <p:to>
                                        <p:strVal val="visible"/>
                                      </p:to>
                                    </p:set>
                                    <p:animEffect transition="in" filter="wipe(left)">
                                      <p:cBhvr>
                                        <p:cTn id="13" dur="500"/>
                                        <p:tgtEl>
                                          <p:spTgt spid="103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41"/>
                                        </p:tgtEl>
                                        <p:attrNameLst>
                                          <p:attrName>style.visibility</p:attrName>
                                        </p:attrNameLst>
                                      </p:cBhvr>
                                      <p:to>
                                        <p:strVal val="visible"/>
                                      </p:to>
                                    </p:set>
                                    <p:animEffect transition="in" filter="wipe(left)">
                                      <p:cBhvr>
                                        <p:cTn id="18" dur="500"/>
                                        <p:tgtEl>
                                          <p:spTgt spid="104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38"/>
                                        </p:tgtEl>
                                        <p:attrNameLst>
                                          <p:attrName>style.visibility</p:attrName>
                                        </p:attrNameLst>
                                      </p:cBhvr>
                                      <p:to>
                                        <p:strVal val="visible"/>
                                      </p:to>
                                    </p:set>
                                    <p:animEffect transition="in" filter="wipe(left)">
                                      <p:cBhvr>
                                        <p:cTn id="21" dur="500"/>
                                        <p:tgtEl>
                                          <p:spTgt spid="103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39"/>
                                        </p:tgtEl>
                                        <p:attrNameLst>
                                          <p:attrName>style.visibility</p:attrName>
                                        </p:attrNameLst>
                                      </p:cBhvr>
                                      <p:to>
                                        <p:strVal val="visible"/>
                                      </p:to>
                                    </p:set>
                                    <p:animEffect transition="in" filter="wipe(left)">
                                      <p:cBhvr>
                                        <p:cTn id="24" dur="50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 grpId="0" animBg="1"/>
      <p:bldP spid="1037" grpId="0"/>
      <p:bldP spid="1038" grpId="0" animBg="1"/>
      <p:bldP spid="1039" grpId="0"/>
      <p:bldP spid="1040" grpId="0" animBg="1"/>
      <p:bldP spid="10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b="1" dirty="0" smtClean="0"/>
              <a:t>Building a Dense Network</a:t>
            </a:r>
            <a:endParaRPr lang="en-US" b="1" dirty="0"/>
          </a:p>
        </p:txBody>
      </p:sp>
      <p:pic>
        <p:nvPicPr>
          <p:cNvPr id="2053" name="Picture 5"/>
          <p:cNvPicPr>
            <a:picLocks noChangeAspect="1" noChangeArrowheads="1"/>
          </p:cNvPicPr>
          <p:nvPr/>
        </p:nvPicPr>
        <p:blipFill>
          <a:blip r:embed="rId3" cstate="print"/>
          <a:srcRect/>
          <a:stretch>
            <a:fillRect/>
          </a:stretch>
        </p:blipFill>
        <p:spPr bwMode="auto">
          <a:xfrm>
            <a:off x="1212850" y="1519237"/>
            <a:ext cx="7373691" cy="495065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normAutofit/>
          </a:bodyPr>
          <a:lstStyle/>
          <a:p>
            <a:r>
              <a:rPr lang="en-US" b="1" dirty="0" smtClean="0"/>
              <a:t>6 Community Conversations </a:t>
            </a:r>
            <a:endParaRPr lang="en-US" b="1" dirty="0"/>
          </a:p>
        </p:txBody>
      </p:sp>
      <p:sp>
        <p:nvSpPr>
          <p:cNvPr id="3" name="Content Placeholder 2"/>
          <p:cNvSpPr>
            <a:spLocks noGrp="1"/>
          </p:cNvSpPr>
          <p:nvPr>
            <p:ph idx="1"/>
          </p:nvPr>
        </p:nvSpPr>
        <p:spPr>
          <a:xfrm>
            <a:off x="1116436" y="2131378"/>
            <a:ext cx="10453899" cy="6028331"/>
          </a:xfrm>
        </p:spPr>
        <p:txBody>
          <a:bodyPr/>
          <a:lstStyle/>
          <a:p>
            <a:pPr>
              <a:buNone/>
            </a:pPr>
            <a:r>
              <a:rPr lang="en-US" dirty="0" smtClean="0"/>
              <a:t>Faith community</a:t>
            </a:r>
          </a:p>
          <a:p>
            <a:pPr>
              <a:buNone/>
            </a:pPr>
            <a:r>
              <a:rPr lang="en-US" dirty="0" smtClean="0"/>
              <a:t>Professionals</a:t>
            </a:r>
          </a:p>
          <a:p>
            <a:pPr>
              <a:buNone/>
            </a:pPr>
            <a:r>
              <a:rPr lang="en-US" dirty="0" smtClean="0"/>
              <a:t>Community members</a:t>
            </a:r>
          </a:p>
          <a:p>
            <a:pPr>
              <a:buNone/>
            </a:pPr>
            <a:r>
              <a:rPr lang="en-US" dirty="0" smtClean="0"/>
              <a:t>Schools</a:t>
            </a:r>
          </a:p>
          <a:p>
            <a:pPr>
              <a:buNone/>
            </a:pPr>
            <a:r>
              <a:rPr lang="en-US" dirty="0" smtClean="0"/>
              <a:t>Public and private</a:t>
            </a:r>
          </a:p>
          <a:p>
            <a:pPr>
              <a:buNone/>
            </a:pPr>
            <a:r>
              <a:rPr lang="en-US" dirty="0" smtClean="0"/>
              <a:t>Experts and learners</a:t>
            </a:r>
          </a:p>
          <a:p>
            <a:pPr>
              <a:buNone/>
            </a:pPr>
            <a:r>
              <a:rPr lang="en-US" dirty="0" smtClean="0"/>
              <a:t>	-- in all 40 participants, 26 organizations</a:t>
            </a: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Income slides for Leslie (January 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325</TotalTime>
  <Words>1240</Words>
  <Application>Microsoft Office PowerPoint</Application>
  <PresentationFormat>Ledger Paper (11x17 in)</PresentationFormat>
  <Paragraphs>257</Paragraphs>
  <Slides>14</Slides>
  <Notes>7</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Income slides for Leslie (January 2012)</vt:lpstr>
      <vt:lpstr>East Central Iowa and ACEs</vt:lpstr>
      <vt:lpstr>PowerPoint Presentation</vt:lpstr>
      <vt:lpstr>PowerPoint Presentation</vt:lpstr>
      <vt:lpstr>PowerPoint Presentation</vt:lpstr>
      <vt:lpstr>PowerPoint Presentation</vt:lpstr>
      <vt:lpstr>Explored the Underlying Issues</vt:lpstr>
      <vt:lpstr>PowerPoint Presentation</vt:lpstr>
      <vt:lpstr>Building a Dense Network</vt:lpstr>
      <vt:lpstr>6 Community Conversations </vt:lpstr>
      <vt:lpstr>Finding Champions: Education Advisory Team</vt:lpstr>
      <vt:lpstr>Learning and Discovery</vt:lpstr>
      <vt:lpstr>New Priorities:</vt:lpstr>
      <vt:lpstr>PowerPoint Presentation</vt:lpstr>
      <vt:lpstr>Hope and Resilience!</vt:lpstr>
    </vt:vector>
  </TitlesOfParts>
  <Company>Upic Solutions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Eugenia Vavra</dc:creator>
  <cp:lastModifiedBy>Sarah Welch</cp:lastModifiedBy>
  <cp:revision>54</cp:revision>
  <dcterms:created xsi:type="dcterms:W3CDTF">2012-04-11T20:34:17Z</dcterms:created>
  <dcterms:modified xsi:type="dcterms:W3CDTF">2013-10-08T18:03:19Z</dcterms:modified>
</cp:coreProperties>
</file>