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1" r:id="rId5"/>
    <p:sldId id="262" r:id="rId6"/>
    <p:sldId id="260"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81" autoAdjust="0"/>
  </p:normalViewPr>
  <p:slideViewPr>
    <p:cSldViewPr>
      <p:cViewPr>
        <p:scale>
          <a:sx n="90" d="100"/>
          <a:sy n="90" d="100"/>
        </p:scale>
        <p:origin x="-510"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F9305-6227-42FA-B4D8-915100A5F949}" type="datetimeFigureOut">
              <a:rPr lang="en-US" smtClean="0"/>
              <a:t>10/8/2013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8A7FDE-F6C1-44FC-BAA7-819E0E0D947D}" type="slidenum">
              <a:rPr lang="en-US" smtClean="0"/>
              <a:t>‹#›</a:t>
            </a:fld>
            <a:endParaRPr lang="en-US" dirty="0"/>
          </a:p>
        </p:txBody>
      </p:sp>
    </p:spTree>
    <p:extLst>
      <p:ext uri="{BB962C8B-B14F-4D97-AF65-F5344CB8AC3E}">
        <p14:creationId xmlns:p14="http://schemas.microsoft.com/office/powerpoint/2010/main" val="108136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Preventative</a:t>
            </a:r>
            <a:r>
              <a:rPr lang="en-US" baseline="0" dirty="0" smtClean="0"/>
              <a:t> Health Care – immunization story</a:t>
            </a:r>
            <a:endParaRPr lang="en-US" dirty="0"/>
          </a:p>
        </p:txBody>
      </p:sp>
      <p:sp>
        <p:nvSpPr>
          <p:cNvPr id="4" name="Slide Number Placeholder 3"/>
          <p:cNvSpPr>
            <a:spLocks noGrp="1"/>
          </p:cNvSpPr>
          <p:nvPr>
            <p:ph type="sldNum" sz="quarter" idx="10"/>
          </p:nvPr>
        </p:nvSpPr>
        <p:spPr/>
        <p:txBody>
          <a:bodyPr/>
          <a:lstStyle/>
          <a:p>
            <a:fld id="{CB8A7FDE-F6C1-44FC-BAA7-819E0E0D947D}" type="slidenum">
              <a:rPr lang="en-US" smtClean="0"/>
              <a:t>2</a:t>
            </a:fld>
            <a:endParaRPr lang="en-US" dirty="0"/>
          </a:p>
        </p:txBody>
      </p:sp>
    </p:spTree>
    <p:extLst>
      <p:ext uri="{BB962C8B-B14F-4D97-AF65-F5344CB8AC3E}">
        <p14:creationId xmlns:p14="http://schemas.microsoft.com/office/powerpoint/2010/main" val="119249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trauma history – RCPC asks parent about their hx, mom reported she was identified</a:t>
            </a:r>
            <a:r>
              <a:rPr lang="en-US" baseline="0" dirty="0" smtClean="0"/>
              <a:t> as a Failure to Thrive Child as an infant.</a:t>
            </a:r>
          </a:p>
          <a:p>
            <a:endParaRPr lang="en-US" baseline="0" dirty="0" smtClean="0"/>
          </a:p>
          <a:p>
            <a:r>
              <a:rPr lang="en-US" baseline="0" dirty="0" smtClean="0"/>
              <a:t>Empowerment looks like – sitting lower than patient, anticipatory guidance, gowns, keeping shoes on, allowing a family member to accompany patient during test, Comfort measures - blowing bubbles, counting, deep breathing, ipad</a:t>
            </a:r>
          </a:p>
          <a:p>
            <a:endParaRPr lang="en-US" baseline="0" dirty="0" smtClean="0"/>
          </a:p>
          <a:p>
            <a:r>
              <a:rPr lang="en-US" baseline="0" dirty="0" smtClean="0"/>
              <a:t>Protective factor – every person has at least one protective or promotive factor – sometimes you need to reframe it.  Resiliency!</a:t>
            </a:r>
          </a:p>
          <a:p>
            <a:endParaRPr lang="en-US" baseline="0" dirty="0" smtClean="0"/>
          </a:p>
          <a:p>
            <a:r>
              <a:rPr lang="en-US" baseline="0" dirty="0" smtClean="0"/>
              <a:t>Cultural beliefs – abortion, refugee camps, domestic violence &amp; strict gender roles</a:t>
            </a:r>
            <a:endParaRPr lang="en-US" dirty="0"/>
          </a:p>
        </p:txBody>
      </p:sp>
      <p:sp>
        <p:nvSpPr>
          <p:cNvPr id="4" name="Slide Number Placeholder 3"/>
          <p:cNvSpPr>
            <a:spLocks noGrp="1"/>
          </p:cNvSpPr>
          <p:nvPr>
            <p:ph type="sldNum" sz="quarter" idx="10"/>
          </p:nvPr>
        </p:nvSpPr>
        <p:spPr/>
        <p:txBody>
          <a:bodyPr/>
          <a:lstStyle/>
          <a:p>
            <a:fld id="{CB8A7FDE-F6C1-44FC-BAA7-819E0E0D947D}" type="slidenum">
              <a:rPr lang="en-US" smtClean="0"/>
              <a:t>6</a:t>
            </a:fld>
            <a:endParaRPr lang="en-US" dirty="0"/>
          </a:p>
        </p:txBody>
      </p:sp>
    </p:spTree>
    <p:extLst>
      <p:ext uri="{BB962C8B-B14F-4D97-AF65-F5344CB8AC3E}">
        <p14:creationId xmlns:p14="http://schemas.microsoft.com/office/powerpoint/2010/main" val="192286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levels of ability to integrate.</a:t>
            </a:r>
            <a:r>
              <a:rPr lang="en-US" baseline="0" dirty="0" smtClean="0"/>
              <a:t>  Everyone can do at least one thing.</a:t>
            </a:r>
          </a:p>
          <a:p>
            <a:endParaRPr lang="en-US" baseline="0" dirty="0" smtClean="0"/>
          </a:p>
          <a:p>
            <a:r>
              <a:rPr lang="en-US" baseline="0" dirty="0" smtClean="0"/>
              <a:t>DEF – add this discussion into staff training when doing Basic Life Support recertification</a:t>
            </a:r>
          </a:p>
          <a:p>
            <a:endParaRPr lang="en-US" baseline="0" dirty="0" smtClean="0"/>
          </a:p>
          <a:p>
            <a:r>
              <a:rPr lang="en-US" baseline="0" dirty="0" smtClean="0"/>
              <a:t>Assessments – ask about past and present victimization (DV, Abuse), substance abuse, other issues (housing, finances)</a:t>
            </a:r>
          </a:p>
          <a:p>
            <a:endParaRPr lang="en-US" baseline="0" dirty="0" smtClean="0"/>
          </a:p>
          <a:p>
            <a:r>
              <a:rPr lang="en-US" baseline="0" dirty="0" smtClean="0"/>
              <a:t>Organizational assessments – panic buttons, juvenile detention policy</a:t>
            </a:r>
            <a:endParaRPr lang="en-US" dirty="0"/>
          </a:p>
        </p:txBody>
      </p:sp>
      <p:sp>
        <p:nvSpPr>
          <p:cNvPr id="4" name="Slide Number Placeholder 3"/>
          <p:cNvSpPr>
            <a:spLocks noGrp="1"/>
          </p:cNvSpPr>
          <p:nvPr>
            <p:ph type="sldNum" sz="quarter" idx="10"/>
          </p:nvPr>
        </p:nvSpPr>
        <p:spPr/>
        <p:txBody>
          <a:bodyPr/>
          <a:lstStyle/>
          <a:p>
            <a:fld id="{CB8A7FDE-F6C1-44FC-BAA7-819E0E0D947D}" type="slidenum">
              <a:rPr lang="en-US" smtClean="0"/>
              <a:t>7</a:t>
            </a:fld>
            <a:endParaRPr lang="en-US" dirty="0"/>
          </a:p>
        </p:txBody>
      </p:sp>
    </p:spTree>
    <p:extLst>
      <p:ext uri="{BB962C8B-B14F-4D97-AF65-F5344CB8AC3E}">
        <p14:creationId xmlns:p14="http://schemas.microsoft.com/office/powerpoint/2010/main" val="303847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ProQol measures compassion satisfaction,</a:t>
            </a:r>
            <a:r>
              <a:rPr lang="en-US" baseline="0" dirty="0" smtClean="0"/>
              <a:t> burnout &amp; secondary post traumatic stress (compassion fatigue)</a:t>
            </a:r>
            <a:endParaRPr lang="en-US" dirty="0" smtClean="0"/>
          </a:p>
          <a:p>
            <a:pPr marL="628650" lvl="1" indent="-171450">
              <a:buFont typeface="Arial" pitchFamily="34" charset="0"/>
              <a:buChar char="•"/>
            </a:pPr>
            <a:r>
              <a:rPr lang="en-US" dirty="0" smtClean="0"/>
              <a:t>Use it as a talking point with employees or your supervisor</a:t>
            </a:r>
          </a:p>
          <a:p>
            <a:pPr marL="0" lvl="0" indent="0">
              <a:buFontTx/>
              <a:buNone/>
            </a:pPr>
            <a:endParaRPr lang="en-US" dirty="0" smtClean="0"/>
          </a:p>
          <a:p>
            <a:pPr marL="0" lvl="0" indent="0">
              <a:buFontTx/>
              <a:buNone/>
            </a:pPr>
            <a:r>
              <a:rPr lang="en-US" dirty="0" smtClean="0"/>
              <a:t>PFA</a:t>
            </a:r>
            <a:r>
              <a:rPr lang="en-US" baseline="0" dirty="0" smtClean="0"/>
              <a:t> – group processing, different from old debriefing methods where described what you saw, heard, smelled, felt, etc.  Talk about how you’re doing now, give updates.  Recent PFA acute sexual abuse.</a:t>
            </a:r>
            <a:endParaRPr lang="en-US" dirty="0" smtClean="0"/>
          </a:p>
          <a:p>
            <a:pPr marL="457200" lvl="1" indent="0">
              <a:buFont typeface="Arial" pitchFamily="34" charset="0"/>
              <a:buNone/>
            </a:pPr>
            <a:endParaRPr lang="en-US" dirty="0" smtClean="0"/>
          </a:p>
          <a:p>
            <a:pPr>
              <a:buNone/>
            </a:pPr>
            <a:r>
              <a:rPr lang="en-US" dirty="0" smtClean="0"/>
              <a:t>Awareness </a:t>
            </a:r>
          </a:p>
          <a:p>
            <a:pPr lvl="1">
              <a:buFont typeface="Arial" pitchFamily="34" charset="0"/>
              <a:buChar char="•"/>
            </a:pPr>
            <a:r>
              <a:rPr lang="en-US" dirty="0" smtClean="0"/>
              <a:t>Develop an awareness of your own needs</a:t>
            </a:r>
          </a:p>
          <a:p>
            <a:pPr lvl="1">
              <a:buFont typeface="Arial" pitchFamily="34" charset="0"/>
              <a:buChar char="•"/>
            </a:pPr>
            <a:r>
              <a:rPr lang="en-US" dirty="0" smtClean="0"/>
              <a:t>Quiet your busy life</a:t>
            </a:r>
          </a:p>
          <a:p>
            <a:pPr lvl="1">
              <a:buFont typeface="Arial" pitchFamily="34" charset="0"/>
              <a:buChar char="•"/>
            </a:pPr>
            <a:r>
              <a:rPr lang="en-US" dirty="0" smtClean="0"/>
              <a:t>Too often we act first without understanding leaves us feeling burdened rather than relieved</a:t>
            </a:r>
          </a:p>
          <a:p>
            <a:pPr lvl="1">
              <a:buNone/>
            </a:pPr>
            <a:endParaRPr lang="en-US" dirty="0" smtClean="0"/>
          </a:p>
          <a:p>
            <a:pPr>
              <a:buNone/>
            </a:pPr>
            <a:r>
              <a:rPr lang="en-US" dirty="0" smtClean="0"/>
              <a:t>Balance</a:t>
            </a:r>
          </a:p>
          <a:p>
            <a:pPr lvl="1">
              <a:buFont typeface="Arial" pitchFamily="34" charset="0"/>
              <a:buChar char="•"/>
            </a:pPr>
            <a:r>
              <a:rPr lang="en-US" dirty="0" smtClean="0"/>
              <a:t>Embrace or relinquish certain activities</a:t>
            </a:r>
          </a:p>
          <a:p>
            <a:pPr lvl="1">
              <a:buFont typeface="Arial" pitchFamily="34" charset="0"/>
              <a:buChar char="•"/>
            </a:pPr>
            <a:r>
              <a:rPr lang="en-US" dirty="0" smtClean="0"/>
              <a:t>8 hour rule (8 hours of work, 8 hours for play, 8 hours of rest)</a:t>
            </a:r>
          </a:p>
          <a:p>
            <a:pPr lvl="1">
              <a:buNone/>
            </a:pPr>
            <a:endParaRPr lang="en-US" dirty="0" smtClean="0"/>
          </a:p>
          <a:p>
            <a:pPr>
              <a:buNone/>
            </a:pPr>
            <a:r>
              <a:rPr lang="en-US" dirty="0" smtClean="0"/>
              <a:t>Connection</a:t>
            </a:r>
          </a:p>
          <a:p>
            <a:pPr lvl="1">
              <a:buFont typeface="Arial" pitchFamily="34" charset="0"/>
              <a:buChar char="•"/>
            </a:pPr>
            <a:r>
              <a:rPr lang="en-US" dirty="0" smtClean="0"/>
              <a:t>We are interdependent &amp; social beings</a:t>
            </a:r>
          </a:p>
          <a:p>
            <a:pPr lvl="1">
              <a:buFont typeface="Arial" pitchFamily="34" charset="0"/>
              <a:buChar char="•"/>
            </a:pPr>
            <a:r>
              <a:rPr lang="en-US" dirty="0" smtClean="0"/>
              <a:t>Grow/thrive when we surround ourselves with friendships, family, spiritual practices, recreational activities, etc.</a:t>
            </a:r>
          </a:p>
          <a:p>
            <a:endParaRPr lang="en-US" dirty="0"/>
          </a:p>
        </p:txBody>
      </p:sp>
      <p:sp>
        <p:nvSpPr>
          <p:cNvPr id="4" name="Slide Number Placeholder 3"/>
          <p:cNvSpPr>
            <a:spLocks noGrp="1"/>
          </p:cNvSpPr>
          <p:nvPr>
            <p:ph type="sldNum" sz="quarter" idx="10"/>
          </p:nvPr>
        </p:nvSpPr>
        <p:spPr/>
        <p:txBody>
          <a:bodyPr/>
          <a:lstStyle/>
          <a:p>
            <a:fld id="{CB8A7FDE-F6C1-44FC-BAA7-819E0E0D947D}" type="slidenum">
              <a:rPr lang="en-US" smtClean="0"/>
              <a:t>8</a:t>
            </a:fld>
            <a:endParaRPr lang="en-US" dirty="0"/>
          </a:p>
        </p:txBody>
      </p:sp>
    </p:spTree>
    <p:extLst>
      <p:ext uri="{BB962C8B-B14F-4D97-AF65-F5344CB8AC3E}">
        <p14:creationId xmlns:p14="http://schemas.microsoft.com/office/powerpoint/2010/main" val="106813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36671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279397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390713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27967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50091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261286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271383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16567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421938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398796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A8E22-4392-4530-8BA8-971D42A71958}"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37E551-FAF2-4804-9242-7BA614C222C3}" type="slidenum">
              <a:rPr lang="en-US" smtClean="0"/>
              <a:t>‹#›</a:t>
            </a:fld>
            <a:endParaRPr lang="en-US" dirty="0"/>
          </a:p>
        </p:txBody>
      </p:sp>
    </p:spTree>
    <p:extLst>
      <p:ext uri="{BB962C8B-B14F-4D97-AF65-F5344CB8AC3E}">
        <p14:creationId xmlns:p14="http://schemas.microsoft.com/office/powerpoint/2010/main" val="21626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A8E22-4392-4530-8BA8-971D42A71958}" type="datetimeFigureOut">
              <a:rPr lang="en-US" smtClean="0"/>
              <a:t>10/8/2013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7E551-FAF2-4804-9242-7BA614C222C3}" type="slidenum">
              <a:rPr lang="en-US" smtClean="0"/>
              <a:t>‹#›</a:t>
            </a:fld>
            <a:endParaRPr lang="en-US" dirty="0"/>
          </a:p>
        </p:txBody>
      </p:sp>
    </p:spTree>
    <p:extLst>
      <p:ext uri="{BB962C8B-B14F-4D97-AF65-F5344CB8AC3E}">
        <p14:creationId xmlns:p14="http://schemas.microsoft.com/office/powerpoint/2010/main" val="3233738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traumainformedcareproject.org/" TargetMode="External"/><Relationship Id="rId3" Type="http://schemas.openxmlformats.org/officeDocument/2006/relationships/image" Target="../media/image4.jpg"/><Relationship Id="rId7" Type="http://schemas.openxmlformats.org/officeDocument/2006/relationships/hyperlink" Target="http://www.proqol.or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condarytrauma.org/" TargetMode="External"/><Relationship Id="rId5" Type="http://schemas.openxmlformats.org/officeDocument/2006/relationships/hyperlink" Target="http://www.nctsn.org/" TargetMode="External"/><Relationship Id="rId4" Type="http://schemas.openxmlformats.org/officeDocument/2006/relationships/hyperlink" Target="http://www.samhsa.gov/nct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proqol.org/"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470025"/>
          </a:xfrm>
        </p:spPr>
        <p:txBody>
          <a:bodyPr/>
          <a:lstStyle/>
          <a:p>
            <a:r>
              <a:rPr lang="en-US" dirty="0" smtClean="0"/>
              <a:t>A Response to ACEs in the </a:t>
            </a:r>
            <a:br>
              <a:rPr lang="en-US" dirty="0" smtClean="0"/>
            </a:br>
            <a:r>
              <a:rPr lang="en-US" dirty="0" smtClean="0"/>
              <a:t>Health Care Setting</a:t>
            </a:r>
            <a:endParaRPr lang="en-US" dirty="0"/>
          </a:p>
        </p:txBody>
      </p:sp>
      <p:sp>
        <p:nvSpPr>
          <p:cNvPr id="3" name="Subtitle 2"/>
          <p:cNvSpPr>
            <a:spLocks noGrp="1"/>
          </p:cNvSpPr>
          <p:nvPr>
            <p:ph type="subTitle" idx="1"/>
          </p:nvPr>
        </p:nvSpPr>
        <p:spPr>
          <a:xfrm>
            <a:off x="1371600" y="3124200"/>
            <a:ext cx="6400800" cy="1752600"/>
          </a:xfrm>
        </p:spPr>
        <p:txBody>
          <a:bodyPr/>
          <a:lstStyle/>
          <a:p>
            <a:r>
              <a:rPr lang="en-US" dirty="0" smtClean="0"/>
              <a:t>Ideas to Assess Trauma &amp; Implement Trauma Informed Care</a:t>
            </a:r>
            <a:endParaRPr lang="en-US" dirty="0"/>
          </a:p>
        </p:txBody>
      </p:sp>
    </p:spTree>
    <p:extLst>
      <p:ext uri="{BB962C8B-B14F-4D97-AF65-F5344CB8AC3E}">
        <p14:creationId xmlns:p14="http://schemas.microsoft.com/office/powerpoint/2010/main" val="338831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685800"/>
          </a:xfrm>
        </p:spPr>
        <p:txBody>
          <a:bodyPr>
            <a:normAutofit/>
          </a:bodyPr>
          <a:lstStyle/>
          <a:p>
            <a:r>
              <a:rPr lang="en-US" sz="3400" dirty="0" smtClean="0"/>
              <a:t>Websites</a:t>
            </a:r>
            <a:endParaRPr lang="en-US" sz="3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5600" y="6248400"/>
            <a:ext cx="2273531" cy="469669"/>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44" y="0"/>
            <a:ext cx="9144000" cy="1280160"/>
          </a:xfrm>
          <a:prstGeom prst="rect">
            <a:avLst/>
          </a:prstGeom>
        </p:spPr>
      </p:pic>
      <p:sp>
        <p:nvSpPr>
          <p:cNvPr id="6" name="TextBox 5"/>
          <p:cNvSpPr txBox="1"/>
          <p:nvPr/>
        </p:nvSpPr>
        <p:spPr>
          <a:xfrm>
            <a:off x="701749" y="2209800"/>
            <a:ext cx="7772400" cy="3139321"/>
          </a:xfrm>
          <a:prstGeom prst="rect">
            <a:avLst/>
          </a:prstGeom>
          <a:noFill/>
        </p:spPr>
        <p:txBody>
          <a:bodyPr wrap="square" rtlCol="0">
            <a:spAutoFit/>
          </a:bodyPr>
          <a:lstStyle/>
          <a:p>
            <a:r>
              <a:rPr lang="en-US" dirty="0" smtClean="0"/>
              <a:t>National </a:t>
            </a:r>
            <a:r>
              <a:rPr lang="en-US" dirty="0"/>
              <a:t>Center on Trauma Informed Care  </a:t>
            </a:r>
            <a:r>
              <a:rPr lang="en-US" dirty="0">
                <a:hlinkClick r:id="rId4"/>
              </a:rPr>
              <a:t>http://</a:t>
            </a:r>
            <a:r>
              <a:rPr lang="en-US" dirty="0" smtClean="0">
                <a:hlinkClick r:id="rId4"/>
              </a:rPr>
              <a:t>www.samhsa.gov/nctic</a:t>
            </a:r>
            <a:endParaRPr lang="en-US" dirty="0"/>
          </a:p>
          <a:p>
            <a:endParaRPr lang="en-US" dirty="0" smtClean="0"/>
          </a:p>
          <a:p>
            <a:r>
              <a:rPr lang="en-US" dirty="0" smtClean="0"/>
              <a:t>National </a:t>
            </a:r>
            <a:r>
              <a:rPr lang="en-US" dirty="0"/>
              <a:t>Child Traumatic Stress Network  </a:t>
            </a:r>
            <a:r>
              <a:rPr lang="en-US" dirty="0">
                <a:hlinkClick r:id="rId5"/>
              </a:rPr>
              <a:t>http://</a:t>
            </a:r>
            <a:r>
              <a:rPr lang="en-US" dirty="0" smtClean="0">
                <a:hlinkClick r:id="rId5"/>
              </a:rPr>
              <a:t>www.nctsn.org</a:t>
            </a:r>
            <a:endParaRPr lang="en-US" dirty="0"/>
          </a:p>
          <a:p>
            <a:endParaRPr lang="en-US" dirty="0" smtClean="0"/>
          </a:p>
          <a:p>
            <a:r>
              <a:rPr lang="en-US" dirty="0" smtClean="0"/>
              <a:t>Secondary </a:t>
            </a:r>
            <a:r>
              <a:rPr lang="en-US" dirty="0"/>
              <a:t>Trauma  </a:t>
            </a:r>
            <a:r>
              <a:rPr lang="en-US" dirty="0">
                <a:hlinkClick r:id="rId6"/>
              </a:rPr>
              <a:t>http</a:t>
            </a:r>
            <a:r>
              <a:rPr lang="en-US" dirty="0" smtClean="0">
                <a:hlinkClick r:id="rId6"/>
              </a:rPr>
              <a:t>://www.secondarytrauma.org</a:t>
            </a:r>
            <a:endParaRPr lang="en-US" dirty="0" smtClean="0"/>
          </a:p>
          <a:p>
            <a:endParaRPr lang="en-US" dirty="0"/>
          </a:p>
          <a:p>
            <a:r>
              <a:rPr lang="en-US" dirty="0" smtClean="0"/>
              <a:t>Professional Quality of Life Scale  </a:t>
            </a:r>
            <a:r>
              <a:rPr lang="en-US" dirty="0" smtClean="0">
                <a:hlinkClick r:id="rId7"/>
              </a:rPr>
              <a:t>http://www.proqol.org</a:t>
            </a:r>
            <a:endParaRPr lang="en-US" dirty="0" smtClean="0"/>
          </a:p>
          <a:p>
            <a:endParaRPr lang="en-US" dirty="0"/>
          </a:p>
          <a:p>
            <a:r>
              <a:rPr lang="en-US" dirty="0" smtClean="0"/>
              <a:t>Trauma Informed Care Project  </a:t>
            </a:r>
            <a:r>
              <a:rPr lang="en-US" dirty="0" smtClean="0">
                <a:hlinkClick r:id="rId8"/>
              </a:rPr>
              <a:t>http://www.traumainformedcareproject.org</a:t>
            </a:r>
            <a:endParaRPr lang="en-US" dirty="0" smtClean="0"/>
          </a:p>
          <a:p>
            <a:endParaRPr lang="en-US" dirty="0"/>
          </a:p>
          <a:p>
            <a:endParaRPr lang="en-US" dirty="0"/>
          </a:p>
        </p:txBody>
      </p:sp>
    </p:spTree>
    <p:extLst>
      <p:ext uri="{BB962C8B-B14F-4D97-AF65-F5344CB8AC3E}">
        <p14:creationId xmlns:p14="http://schemas.microsoft.com/office/powerpoint/2010/main" val="1420066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76400"/>
            <a:ext cx="8229600" cy="1143000"/>
          </a:xfrm>
        </p:spPr>
        <p:txBody>
          <a:bodyPr/>
          <a:lstStyle/>
          <a:p>
            <a:pPr algn="l"/>
            <a:r>
              <a:rPr lang="en-US" dirty="0" smtClean="0"/>
              <a:t>Trauma in the Health Care Setting</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77000" y="6096000"/>
            <a:ext cx="2273531" cy="469669"/>
          </a:xfrm>
        </p:spPr>
      </p:pic>
      <p:sp>
        <p:nvSpPr>
          <p:cNvPr id="4" name="TextBox 3"/>
          <p:cNvSpPr txBox="1"/>
          <p:nvPr/>
        </p:nvSpPr>
        <p:spPr>
          <a:xfrm>
            <a:off x="762000" y="2971800"/>
            <a:ext cx="7543800" cy="2585323"/>
          </a:xfrm>
          <a:prstGeom prst="rect">
            <a:avLst/>
          </a:prstGeom>
          <a:noFill/>
        </p:spPr>
        <p:txBody>
          <a:bodyPr wrap="square" rtlCol="0">
            <a:spAutoFit/>
          </a:bodyPr>
          <a:lstStyle/>
          <a:p>
            <a:pPr marL="285750" indent="-285750">
              <a:buFont typeface="Arial" pitchFamily="34" charset="0"/>
              <a:buChar char="•"/>
            </a:pPr>
            <a:r>
              <a:rPr lang="en-US" sz="5400" dirty="0" smtClean="0"/>
              <a:t>Injuries</a:t>
            </a:r>
          </a:p>
          <a:p>
            <a:pPr marL="285750" indent="-285750">
              <a:buFont typeface="Arial" pitchFamily="34" charset="0"/>
              <a:buChar char="•"/>
            </a:pPr>
            <a:r>
              <a:rPr lang="en-US" sz="5400" dirty="0" smtClean="0"/>
              <a:t>Illnesses</a:t>
            </a:r>
          </a:p>
          <a:p>
            <a:pPr marL="285750" indent="-285750">
              <a:buFont typeface="Arial" pitchFamily="34" charset="0"/>
              <a:buChar char="•"/>
            </a:pPr>
            <a:r>
              <a:rPr lang="en-US" sz="5400" dirty="0" smtClean="0"/>
              <a:t>Preventive Health Care</a:t>
            </a:r>
            <a:endParaRPr lang="en-US" sz="5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61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200" dirty="0" smtClean="0"/>
              <a:t>What Trauma Sounds Like</a:t>
            </a:r>
            <a:br>
              <a:rPr lang="en-US" sz="4200" dirty="0" smtClean="0"/>
            </a:br>
            <a:r>
              <a:rPr lang="en-US" sz="4200" dirty="0" smtClean="0"/>
              <a:t>in a Health Care Setting	</a:t>
            </a:r>
            <a:endParaRPr lang="en-US" sz="4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7000" y="609600"/>
            <a:ext cx="2273531" cy="469669"/>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5730240"/>
            <a:ext cx="9144000" cy="1280160"/>
          </a:xfrm>
          <a:prstGeom prst="rect">
            <a:avLst/>
          </a:prstGeom>
        </p:spPr>
      </p:pic>
      <p:sp>
        <p:nvSpPr>
          <p:cNvPr id="4" name="TextBox 3"/>
          <p:cNvSpPr txBox="1"/>
          <p:nvPr/>
        </p:nvSpPr>
        <p:spPr>
          <a:xfrm>
            <a:off x="719470" y="1621457"/>
            <a:ext cx="7543800" cy="3970318"/>
          </a:xfrm>
          <a:prstGeom prst="rect">
            <a:avLst/>
          </a:prstGeom>
          <a:noFill/>
        </p:spPr>
        <p:txBody>
          <a:bodyPr wrap="square" rtlCol="0">
            <a:spAutoFit/>
          </a:bodyPr>
          <a:lstStyle/>
          <a:p>
            <a:r>
              <a:rPr lang="en-US" sz="2400" dirty="0" smtClean="0">
                <a:solidFill>
                  <a:srgbClr val="FF0000"/>
                </a:solidFill>
              </a:rPr>
              <a:t>The Patient</a:t>
            </a:r>
          </a:p>
          <a:p>
            <a:pPr marL="285750" indent="-285750">
              <a:buFont typeface="Arial" pitchFamily="34" charset="0"/>
              <a:buChar char="•"/>
            </a:pPr>
            <a:r>
              <a:rPr lang="en-US" sz="2400" dirty="0" smtClean="0"/>
              <a:t>“I thought I was going to die.  I was so scared because my mom was not there.”</a:t>
            </a:r>
          </a:p>
          <a:p>
            <a:pPr marL="285750" indent="-285750">
              <a:buFont typeface="Arial" pitchFamily="34" charset="0"/>
              <a:buChar char="•"/>
            </a:pPr>
            <a:r>
              <a:rPr lang="en-US" sz="2400" dirty="0" smtClean="0"/>
              <a:t>“Doctors crowded around and stuck stuff on me.  They cut my clothes off.  I didn’t know what was happening”</a:t>
            </a:r>
          </a:p>
          <a:p>
            <a:pPr marL="285750" indent="-285750">
              <a:buFont typeface="Arial" pitchFamily="34" charset="0"/>
              <a:buChar char="•"/>
            </a:pPr>
            <a:r>
              <a:rPr lang="en-US" sz="2400" dirty="0" smtClean="0"/>
              <a:t>“I’m afraid to do many of the things I used to do.”</a:t>
            </a:r>
          </a:p>
          <a:p>
            <a:pPr marL="285750" indent="-285750">
              <a:buFont typeface="Arial" pitchFamily="34" charset="0"/>
              <a:buChar char="•"/>
            </a:pPr>
            <a:r>
              <a:rPr lang="en-US" sz="2400" dirty="0" smtClean="0"/>
              <a:t>“Even now some things bring it all back.  Some smells – like the smell of metal pipes.  I only need one thing to happen and then the day is practically useless.”</a:t>
            </a:r>
          </a:p>
          <a:p>
            <a:endParaRPr lang="en-US" sz="2400" dirty="0" smtClean="0"/>
          </a:p>
          <a:p>
            <a:pPr algn="r"/>
            <a:r>
              <a:rPr lang="en-US" sz="1200" dirty="0" smtClean="0"/>
              <a:t>Source: Center for Pediatric Traumatic Stress, Children’s Hospital of Philadelphia</a:t>
            </a:r>
            <a:endParaRPr lang="en-US" sz="1200" dirty="0"/>
          </a:p>
        </p:txBody>
      </p:sp>
    </p:spTree>
    <p:extLst>
      <p:ext uri="{BB962C8B-B14F-4D97-AF65-F5344CB8AC3E}">
        <p14:creationId xmlns:p14="http://schemas.microsoft.com/office/powerpoint/2010/main" val="3420260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200" dirty="0" smtClean="0"/>
              <a:t>What Trauma Sounds Like</a:t>
            </a:r>
            <a:br>
              <a:rPr lang="en-US" sz="4200" dirty="0" smtClean="0"/>
            </a:br>
            <a:r>
              <a:rPr lang="en-US" sz="4200" dirty="0" smtClean="0"/>
              <a:t>in a Health Care Setting</a:t>
            </a:r>
            <a:endParaRPr lang="en-US" sz="4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7000" y="609600"/>
            <a:ext cx="2273531" cy="469669"/>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5730240"/>
            <a:ext cx="9144000" cy="1280160"/>
          </a:xfrm>
          <a:prstGeom prst="rect">
            <a:avLst/>
          </a:prstGeom>
        </p:spPr>
      </p:pic>
      <p:sp>
        <p:nvSpPr>
          <p:cNvPr id="4" name="TextBox 3"/>
          <p:cNvSpPr txBox="1"/>
          <p:nvPr/>
        </p:nvSpPr>
        <p:spPr>
          <a:xfrm>
            <a:off x="719470" y="1621457"/>
            <a:ext cx="7543800" cy="4154984"/>
          </a:xfrm>
          <a:prstGeom prst="rect">
            <a:avLst/>
          </a:prstGeom>
          <a:noFill/>
        </p:spPr>
        <p:txBody>
          <a:bodyPr wrap="square" rtlCol="0">
            <a:spAutoFit/>
          </a:bodyPr>
          <a:lstStyle/>
          <a:p>
            <a:r>
              <a:rPr lang="en-US" sz="2400" dirty="0" smtClean="0">
                <a:solidFill>
                  <a:srgbClr val="FF0000"/>
                </a:solidFill>
              </a:rPr>
              <a:t>The Family</a:t>
            </a:r>
          </a:p>
          <a:p>
            <a:pPr marL="342900" indent="-342900">
              <a:buFont typeface="Arial" pitchFamily="34" charset="0"/>
              <a:buChar char="•"/>
            </a:pPr>
            <a:r>
              <a:rPr lang="en-US" sz="2400" dirty="0" smtClean="0"/>
              <a:t>“I saw my son lying in the street, everyone around him.  It was a horrible scene.  I thought I was dreaming.”</a:t>
            </a:r>
          </a:p>
          <a:p>
            <a:pPr marL="342900" indent="-342900">
              <a:buFont typeface="Arial" pitchFamily="34" charset="0"/>
              <a:buChar char="•"/>
            </a:pPr>
            <a:r>
              <a:rPr lang="en-US" sz="2400" dirty="0" smtClean="0"/>
              <a:t>“We went from taking our child to the family doctor thinking she had the flu, but by the end of the day we were in the PICU and she was covered with needles, tubes and monitors.”</a:t>
            </a:r>
          </a:p>
          <a:p>
            <a:pPr marL="342900" indent="-342900">
              <a:buFont typeface="Arial" pitchFamily="34" charset="0"/>
              <a:buChar char="•"/>
            </a:pPr>
            <a:r>
              <a:rPr lang="en-US" sz="2400" dirty="0" smtClean="0"/>
              <a:t>“For a long time, we were so afraid of everything.  Afraid he was going to die, afraid he wouldn’t have a normal life.”</a:t>
            </a:r>
            <a:endParaRPr lang="en-US" sz="2400" dirty="0"/>
          </a:p>
          <a:p>
            <a:pPr algn="r"/>
            <a:r>
              <a:rPr lang="en-US" sz="1200" dirty="0"/>
              <a:t>Source: Center for Pediatric Traumatic Stress, Children’s Hospital of Philadelphia</a:t>
            </a:r>
          </a:p>
          <a:p>
            <a:pPr algn="r"/>
            <a:endParaRPr lang="en-US" sz="1200" dirty="0" smtClean="0"/>
          </a:p>
        </p:txBody>
      </p:sp>
    </p:spTree>
    <p:extLst>
      <p:ext uri="{BB962C8B-B14F-4D97-AF65-F5344CB8AC3E}">
        <p14:creationId xmlns:p14="http://schemas.microsoft.com/office/powerpoint/2010/main" val="3671665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200" dirty="0" smtClean="0"/>
              <a:t>What Trauma Sounds Like</a:t>
            </a:r>
            <a:br>
              <a:rPr lang="en-US" sz="4200" dirty="0" smtClean="0"/>
            </a:br>
            <a:r>
              <a:rPr lang="en-US" sz="4200" dirty="0" smtClean="0"/>
              <a:t>in a Health Care Setting</a:t>
            </a:r>
            <a:endParaRPr lang="en-US" sz="4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7000" y="609600"/>
            <a:ext cx="2273531" cy="469669"/>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5730240"/>
            <a:ext cx="9144000" cy="1280160"/>
          </a:xfrm>
          <a:prstGeom prst="rect">
            <a:avLst/>
          </a:prstGeom>
        </p:spPr>
      </p:pic>
      <p:sp>
        <p:nvSpPr>
          <p:cNvPr id="4" name="TextBox 3"/>
          <p:cNvSpPr txBox="1"/>
          <p:nvPr/>
        </p:nvSpPr>
        <p:spPr>
          <a:xfrm>
            <a:off x="719470" y="1621457"/>
            <a:ext cx="7543800" cy="3908762"/>
          </a:xfrm>
          <a:prstGeom prst="rect">
            <a:avLst/>
          </a:prstGeom>
          <a:noFill/>
        </p:spPr>
        <p:txBody>
          <a:bodyPr wrap="square" rtlCol="0">
            <a:spAutoFit/>
          </a:bodyPr>
          <a:lstStyle/>
          <a:p>
            <a:r>
              <a:rPr lang="en-US" sz="2800" dirty="0" smtClean="0">
                <a:solidFill>
                  <a:srgbClr val="FF0000"/>
                </a:solidFill>
              </a:rPr>
              <a:t>The Health Care Professional</a:t>
            </a:r>
          </a:p>
          <a:p>
            <a:pPr marL="342900" indent="-342900">
              <a:buFont typeface="Arial" pitchFamily="34" charset="0"/>
              <a:buChar char="•"/>
            </a:pPr>
            <a:r>
              <a:rPr lang="en-US" sz="2800" dirty="0" smtClean="0"/>
              <a:t>“She is the same age as my daughter.”</a:t>
            </a:r>
          </a:p>
          <a:p>
            <a:pPr marL="342900" indent="-342900">
              <a:buFont typeface="Arial" pitchFamily="34" charset="0"/>
              <a:buChar char="•"/>
            </a:pPr>
            <a:r>
              <a:rPr lang="en-US" sz="2800" dirty="0" smtClean="0"/>
              <a:t>“The day was absolutely insane.  We saw twice the number of patients as normal.”</a:t>
            </a:r>
          </a:p>
          <a:p>
            <a:pPr marL="342900" indent="-342900">
              <a:buFont typeface="Arial" pitchFamily="34" charset="0"/>
              <a:buChar char="•"/>
            </a:pPr>
            <a:r>
              <a:rPr lang="en-US" sz="2800" dirty="0" smtClean="0"/>
              <a:t>“I felt so frustrated and wished there was more that we could do.”</a:t>
            </a:r>
          </a:p>
          <a:p>
            <a:pPr marL="342900" indent="-342900">
              <a:buFont typeface="Arial" pitchFamily="34" charset="0"/>
              <a:buChar char="•"/>
            </a:pPr>
            <a:r>
              <a:rPr lang="en-US" sz="2800" dirty="0" smtClean="0"/>
              <a:t>“What were they thinking? Why on earth would you not wear a seat belt?”</a:t>
            </a:r>
          </a:p>
          <a:p>
            <a:endParaRPr lang="en-US" sz="2400" dirty="0"/>
          </a:p>
        </p:txBody>
      </p:sp>
    </p:spTree>
    <p:extLst>
      <p:ext uri="{BB962C8B-B14F-4D97-AF65-F5344CB8AC3E}">
        <p14:creationId xmlns:p14="http://schemas.microsoft.com/office/powerpoint/2010/main" val="2130950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685800"/>
          </a:xfrm>
        </p:spPr>
        <p:txBody>
          <a:bodyPr>
            <a:normAutofit/>
          </a:bodyPr>
          <a:lstStyle/>
          <a:p>
            <a:pPr algn="l"/>
            <a:r>
              <a:rPr lang="en-US" sz="3400" dirty="0" smtClean="0"/>
              <a:t>Key Reminders for Health Care Professionals</a:t>
            </a:r>
            <a:endParaRPr lang="en-US" sz="3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05600" y="6248400"/>
            <a:ext cx="2273531" cy="469669"/>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44" y="0"/>
            <a:ext cx="9144000" cy="1280160"/>
          </a:xfrm>
          <a:prstGeom prst="rect">
            <a:avLst/>
          </a:prstGeom>
        </p:spPr>
      </p:pic>
      <p:sp>
        <p:nvSpPr>
          <p:cNvPr id="6" name="TextBox 5"/>
          <p:cNvSpPr txBox="1"/>
          <p:nvPr/>
        </p:nvSpPr>
        <p:spPr>
          <a:xfrm>
            <a:off x="701749" y="2209800"/>
            <a:ext cx="7772400" cy="3970318"/>
          </a:xfrm>
          <a:prstGeom prst="rect">
            <a:avLst/>
          </a:prstGeom>
          <a:noFill/>
        </p:spPr>
        <p:txBody>
          <a:bodyPr wrap="square" rtlCol="0">
            <a:spAutoFit/>
          </a:bodyPr>
          <a:lstStyle/>
          <a:p>
            <a:pPr marL="285750" indent="-285750">
              <a:buFont typeface="Arial" pitchFamily="34" charset="0"/>
              <a:buChar char="•"/>
            </a:pPr>
            <a:r>
              <a:rPr lang="en-US" dirty="0" smtClean="0"/>
              <a:t>Trauma affects the entire family &amp; broader systems</a:t>
            </a:r>
          </a:p>
          <a:p>
            <a:pPr marL="742950" lvl="1" indent="-285750">
              <a:buFont typeface="Wingdings" pitchFamily="2" charset="2"/>
              <a:buChar char="ü"/>
            </a:pPr>
            <a:r>
              <a:rPr lang="en-US" dirty="0" smtClean="0"/>
              <a:t>Don’t forget to check the </a:t>
            </a:r>
            <a:r>
              <a:rPr lang="en-US" u="sng" dirty="0" smtClean="0"/>
              <a:t>family</a:t>
            </a:r>
            <a:r>
              <a:rPr lang="en-US" dirty="0" smtClean="0"/>
              <a:t> trauma history</a:t>
            </a:r>
          </a:p>
          <a:p>
            <a:pPr lvl="1"/>
            <a:endParaRPr lang="en-US" dirty="0" smtClean="0"/>
          </a:p>
          <a:p>
            <a:pPr marL="285750" indent="-285750">
              <a:buFont typeface="Arial" pitchFamily="34" charset="0"/>
              <a:buChar char="•"/>
            </a:pPr>
            <a:r>
              <a:rPr lang="en-US" dirty="0" smtClean="0"/>
              <a:t>A trauma response may look different in each person, but a consistent feeling is one of helplessness</a:t>
            </a:r>
          </a:p>
          <a:p>
            <a:pPr marL="742950" lvl="1" indent="-285750">
              <a:buFont typeface="Wingdings" pitchFamily="2" charset="2"/>
              <a:buChar char="ü"/>
            </a:pPr>
            <a:r>
              <a:rPr lang="en-US" dirty="0" smtClean="0"/>
              <a:t>Empower the patient and their family to assist in their care &amp; recovery</a:t>
            </a:r>
          </a:p>
          <a:p>
            <a:pPr lvl="1"/>
            <a:endParaRPr lang="en-US" dirty="0" smtClean="0"/>
          </a:p>
          <a:p>
            <a:pPr marL="285750" indent="-285750">
              <a:buFont typeface="Arial" pitchFamily="34" charset="0"/>
              <a:buChar char="•"/>
            </a:pPr>
            <a:r>
              <a:rPr lang="en-US" dirty="0" smtClean="0"/>
              <a:t>Trauma may impact child development, and a person’s behavior, long-term health and mental health</a:t>
            </a:r>
          </a:p>
          <a:p>
            <a:pPr marL="742950" lvl="1" indent="-285750">
              <a:buFont typeface="Wingdings" pitchFamily="2" charset="2"/>
              <a:buChar char="ü"/>
            </a:pPr>
            <a:r>
              <a:rPr lang="en-US" dirty="0" smtClean="0"/>
              <a:t>Protective &amp; promotive factors can reduce the adverse impact of trauma</a:t>
            </a:r>
          </a:p>
          <a:p>
            <a:pPr lvl="1"/>
            <a:endParaRPr lang="en-US" dirty="0" smtClean="0"/>
          </a:p>
          <a:p>
            <a:pPr marL="285750" indent="-285750">
              <a:buFont typeface="Arial" pitchFamily="34" charset="0"/>
              <a:buChar char="•"/>
            </a:pPr>
            <a:r>
              <a:rPr lang="en-US" dirty="0" smtClean="0"/>
              <a:t>Culture is closely interwoven with traumatic experiences, response &amp; recovery</a:t>
            </a:r>
          </a:p>
          <a:p>
            <a:pPr marL="742950" lvl="1" indent="-285750">
              <a:buFont typeface="Wingdings" pitchFamily="2" charset="2"/>
              <a:buChar char="ü"/>
            </a:pPr>
            <a:r>
              <a:rPr lang="en-US" dirty="0" smtClean="0"/>
              <a:t>Don’t assume you understand a patient’s culture and values…ask</a:t>
            </a:r>
          </a:p>
          <a:p>
            <a:pPr lvl="2"/>
            <a:endParaRPr lang="en-US" dirty="0"/>
          </a:p>
        </p:txBody>
      </p:sp>
    </p:spTree>
    <p:extLst>
      <p:ext uri="{BB962C8B-B14F-4D97-AF65-F5344CB8AC3E}">
        <p14:creationId xmlns:p14="http://schemas.microsoft.com/office/powerpoint/2010/main" val="1029672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685800"/>
          </a:xfrm>
        </p:spPr>
        <p:txBody>
          <a:bodyPr>
            <a:normAutofit/>
          </a:bodyPr>
          <a:lstStyle/>
          <a:p>
            <a:r>
              <a:rPr lang="en-US" sz="3400" dirty="0" smtClean="0"/>
              <a:t>Ideas to Assess &amp; Respond to ACEs </a:t>
            </a:r>
            <a:endParaRPr lang="en-US" sz="3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05600" y="6248400"/>
            <a:ext cx="2273531" cy="469669"/>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44" y="0"/>
            <a:ext cx="9144000" cy="1280160"/>
          </a:xfrm>
          <a:prstGeom prst="rect">
            <a:avLst/>
          </a:prstGeom>
        </p:spPr>
      </p:pic>
      <p:sp>
        <p:nvSpPr>
          <p:cNvPr id="6" name="TextBox 5"/>
          <p:cNvSpPr txBox="1"/>
          <p:nvPr/>
        </p:nvSpPr>
        <p:spPr>
          <a:xfrm>
            <a:off x="701749" y="2209800"/>
            <a:ext cx="7772400" cy="4154984"/>
          </a:xfrm>
          <a:prstGeom prst="rect">
            <a:avLst/>
          </a:prstGeom>
          <a:noFill/>
        </p:spPr>
        <p:txBody>
          <a:bodyPr wrap="square" rtlCol="0">
            <a:spAutoFit/>
          </a:bodyPr>
          <a:lstStyle/>
          <a:p>
            <a:r>
              <a:rPr lang="en-US" dirty="0" smtClean="0"/>
              <a:t>One question  - “Is there anything that scares or worries you?”</a:t>
            </a:r>
          </a:p>
          <a:p>
            <a:endParaRPr lang="en-US" dirty="0"/>
          </a:p>
          <a:p>
            <a:r>
              <a:rPr lang="en-US" dirty="0" smtClean="0"/>
              <a:t>After the ABCs (Airway, Breathing, Circulation) consider the DEF</a:t>
            </a:r>
          </a:p>
          <a:p>
            <a:pPr marL="742950" lvl="1" indent="-285750">
              <a:buFont typeface="Arial" pitchFamily="34" charset="0"/>
              <a:buChar char="•"/>
            </a:pPr>
            <a:r>
              <a:rPr lang="en-US" dirty="0" smtClean="0"/>
              <a:t>Distress – Pain, fears or worries, grief and loss</a:t>
            </a:r>
          </a:p>
          <a:p>
            <a:pPr marL="742950" lvl="1" indent="-285750">
              <a:buFont typeface="Arial" pitchFamily="34" charset="0"/>
              <a:buChar char="•"/>
            </a:pPr>
            <a:r>
              <a:rPr lang="en-US" dirty="0" smtClean="0"/>
              <a:t>Emotional support – mobilize existing &amp; identify new supports</a:t>
            </a:r>
          </a:p>
          <a:p>
            <a:pPr marL="742950" lvl="1" indent="-285750">
              <a:buFont typeface="Arial" pitchFamily="34" charset="0"/>
              <a:buChar char="•"/>
            </a:pPr>
            <a:r>
              <a:rPr lang="en-US" dirty="0" smtClean="0"/>
              <a:t>Family – assess parent &amp; sibling distress, other needs beyond medical</a:t>
            </a:r>
          </a:p>
          <a:p>
            <a:pPr algn="r"/>
            <a:r>
              <a:rPr lang="en-US" sz="1200" dirty="0" smtClean="0"/>
              <a:t>Source: Medical Traumatic Stress, National Child Traumatic Stress Network</a:t>
            </a:r>
            <a:endParaRPr lang="en-US" sz="1200" dirty="0"/>
          </a:p>
          <a:p>
            <a:r>
              <a:rPr lang="en-US" dirty="0" smtClean="0"/>
              <a:t>Assessments</a:t>
            </a:r>
          </a:p>
          <a:p>
            <a:pPr marL="742950" lvl="1" indent="-285750">
              <a:buFont typeface="Arial" pitchFamily="34" charset="0"/>
              <a:buChar char="•"/>
            </a:pPr>
            <a:r>
              <a:rPr lang="en-US" dirty="0" smtClean="0"/>
              <a:t>Psychosocial history gathering (patient &amp; family)</a:t>
            </a:r>
          </a:p>
          <a:p>
            <a:pPr marL="742950" lvl="1" indent="-285750">
              <a:buFont typeface="Arial" pitchFamily="34" charset="0"/>
              <a:buChar char="•"/>
            </a:pPr>
            <a:r>
              <a:rPr lang="en-US" dirty="0" smtClean="0"/>
              <a:t>Organizational assessment (trauma informed policies, practices &amp; environment)</a:t>
            </a:r>
          </a:p>
          <a:p>
            <a:pPr marL="285750" indent="-285750">
              <a:buFont typeface="Arial" pitchFamily="34" charset="0"/>
              <a:buChar char="•"/>
            </a:pPr>
            <a:endParaRPr lang="en-US" dirty="0"/>
          </a:p>
          <a:p>
            <a:r>
              <a:rPr lang="en-US" dirty="0" smtClean="0"/>
              <a:t>Multidisciplinary Team approach </a:t>
            </a:r>
          </a:p>
          <a:p>
            <a:pPr marL="742950" lvl="1" indent="-285750">
              <a:buFont typeface="Arial" pitchFamily="34" charset="0"/>
              <a:buChar char="•"/>
            </a:pPr>
            <a:r>
              <a:rPr lang="en-US" dirty="0" smtClean="0"/>
              <a:t>Problem Based Learning (PBL) – facts, hypotheses, next steps, learning issues  </a:t>
            </a:r>
            <a:r>
              <a:rPr lang="en-US" sz="1200" dirty="0" smtClean="0"/>
              <a:t>Source: NCTSN Learning Collaborative</a:t>
            </a:r>
            <a:endParaRPr lang="en-US" dirty="0" smtClean="0"/>
          </a:p>
        </p:txBody>
      </p:sp>
    </p:spTree>
    <p:extLst>
      <p:ext uri="{BB962C8B-B14F-4D97-AF65-F5344CB8AC3E}">
        <p14:creationId xmlns:p14="http://schemas.microsoft.com/office/powerpoint/2010/main" val="381045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685800"/>
          </a:xfrm>
        </p:spPr>
        <p:txBody>
          <a:bodyPr>
            <a:normAutofit/>
          </a:bodyPr>
          <a:lstStyle/>
          <a:p>
            <a:r>
              <a:rPr lang="en-US" sz="3400" dirty="0" smtClean="0"/>
              <a:t>Ideas for Responding to ACEs </a:t>
            </a:r>
            <a:endParaRPr lang="en-US" sz="3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05600" y="6248400"/>
            <a:ext cx="2273531" cy="469669"/>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44" y="0"/>
            <a:ext cx="9144000" cy="1280160"/>
          </a:xfrm>
          <a:prstGeom prst="rect">
            <a:avLst/>
          </a:prstGeom>
        </p:spPr>
      </p:pic>
      <p:sp>
        <p:nvSpPr>
          <p:cNvPr id="6" name="TextBox 5"/>
          <p:cNvSpPr txBox="1"/>
          <p:nvPr/>
        </p:nvSpPr>
        <p:spPr>
          <a:xfrm>
            <a:off x="701749" y="2209800"/>
            <a:ext cx="7772400" cy="3970318"/>
          </a:xfrm>
          <a:prstGeom prst="rect">
            <a:avLst/>
          </a:prstGeom>
          <a:noFill/>
        </p:spPr>
        <p:txBody>
          <a:bodyPr wrap="square" rtlCol="0">
            <a:spAutoFit/>
          </a:bodyPr>
          <a:lstStyle/>
          <a:p>
            <a:r>
              <a:rPr lang="en-US" dirty="0" smtClean="0"/>
              <a:t>Care for the Health Care Professional</a:t>
            </a:r>
          </a:p>
          <a:p>
            <a:pPr marL="742950" lvl="1" indent="-285750">
              <a:buFont typeface="Arial" pitchFamily="34" charset="0"/>
              <a:buChar char="•"/>
            </a:pPr>
            <a:r>
              <a:rPr lang="en-US" dirty="0" smtClean="0"/>
              <a:t>Secondary Trauma - </a:t>
            </a:r>
            <a:r>
              <a:rPr lang="en-US" dirty="0"/>
              <a:t>the stress resulting from helping or wanting to help a traumatized or suffering </a:t>
            </a:r>
            <a:r>
              <a:rPr lang="en-US" dirty="0" smtClean="0"/>
              <a:t>person</a:t>
            </a:r>
          </a:p>
          <a:p>
            <a:pPr marL="742950" lvl="1" indent="-285750">
              <a:buFont typeface="Arial" pitchFamily="34" charset="0"/>
              <a:buChar char="•"/>
            </a:pPr>
            <a:r>
              <a:rPr lang="en-US" dirty="0" smtClean="0"/>
              <a:t>Vicarious Trauma - </a:t>
            </a:r>
            <a:r>
              <a:rPr lang="en-US" dirty="0"/>
              <a:t>the</a:t>
            </a:r>
            <a:r>
              <a:rPr lang="en-US" i="1" dirty="0"/>
              <a:t> </a:t>
            </a:r>
            <a:r>
              <a:rPr lang="en-US" b="1" i="1" u="sng" dirty="0"/>
              <a:t>cumulative</a:t>
            </a:r>
            <a:r>
              <a:rPr lang="en-US" dirty="0"/>
              <a:t> effect of working with victims who experience traumatic life </a:t>
            </a:r>
            <a:r>
              <a:rPr lang="en-US" dirty="0" smtClean="0"/>
              <a:t>events</a:t>
            </a:r>
            <a:endParaRPr lang="en-US" dirty="0"/>
          </a:p>
          <a:p>
            <a:endParaRPr lang="en-US" dirty="0" smtClean="0"/>
          </a:p>
          <a:p>
            <a:r>
              <a:rPr lang="en-US" dirty="0" smtClean="0"/>
              <a:t>Professional Quality of Life Scale  </a:t>
            </a:r>
            <a:r>
              <a:rPr lang="en-US" dirty="0" smtClean="0">
                <a:hlinkClick r:id="rId5"/>
              </a:rPr>
              <a:t>www.proqol.org</a:t>
            </a:r>
            <a:endParaRPr lang="en-US" dirty="0" smtClean="0"/>
          </a:p>
          <a:p>
            <a:endParaRPr lang="en-US" dirty="0"/>
          </a:p>
          <a:p>
            <a:r>
              <a:rPr lang="en-US" dirty="0" smtClean="0"/>
              <a:t>Psychological First Aid – method for debriefing</a:t>
            </a:r>
          </a:p>
          <a:p>
            <a:endParaRPr lang="en-US" dirty="0"/>
          </a:p>
          <a:p>
            <a:r>
              <a:rPr lang="en-US" dirty="0" smtClean="0"/>
              <a:t>ABCs of Self Care</a:t>
            </a:r>
          </a:p>
          <a:p>
            <a:pPr marL="742950" lvl="1" indent="-285750">
              <a:buFont typeface="Arial" pitchFamily="34" charset="0"/>
              <a:buChar char="•"/>
            </a:pPr>
            <a:r>
              <a:rPr lang="en-US" dirty="0"/>
              <a:t>Awareness </a:t>
            </a:r>
          </a:p>
          <a:p>
            <a:pPr marL="742950" lvl="1" indent="-285750">
              <a:buFont typeface="Arial" pitchFamily="34" charset="0"/>
              <a:buChar char="•"/>
            </a:pPr>
            <a:r>
              <a:rPr lang="en-US" dirty="0" smtClean="0"/>
              <a:t>Balance</a:t>
            </a:r>
            <a:endParaRPr lang="en-US" dirty="0"/>
          </a:p>
          <a:p>
            <a:pPr marL="742950" lvl="1" indent="-285750">
              <a:buFont typeface="Arial" pitchFamily="34" charset="0"/>
              <a:buChar char="•"/>
            </a:pPr>
            <a:r>
              <a:rPr lang="en-US" dirty="0" smtClean="0"/>
              <a:t>Connection</a:t>
            </a:r>
            <a:endParaRPr lang="en-US" dirty="0"/>
          </a:p>
        </p:txBody>
      </p:sp>
    </p:spTree>
    <p:extLst>
      <p:ext uri="{BB962C8B-B14F-4D97-AF65-F5344CB8AC3E}">
        <p14:creationId xmlns:p14="http://schemas.microsoft.com/office/powerpoint/2010/main" val="140287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685800"/>
          </a:xfrm>
        </p:spPr>
        <p:txBody>
          <a:bodyPr>
            <a:normAutofit/>
          </a:bodyPr>
          <a:lstStyle/>
          <a:p>
            <a:r>
              <a:rPr lang="en-US" sz="3400" dirty="0" smtClean="0"/>
              <a:t>References &amp; Resources</a:t>
            </a:r>
            <a:endParaRPr lang="en-US" sz="3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5600" y="6248400"/>
            <a:ext cx="2273531" cy="469669"/>
          </a:xfr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44" y="0"/>
            <a:ext cx="9144000" cy="1280160"/>
          </a:xfrm>
          <a:prstGeom prst="rect">
            <a:avLst/>
          </a:prstGeom>
        </p:spPr>
      </p:pic>
      <p:sp>
        <p:nvSpPr>
          <p:cNvPr id="6" name="TextBox 5"/>
          <p:cNvSpPr txBox="1"/>
          <p:nvPr/>
        </p:nvSpPr>
        <p:spPr>
          <a:xfrm>
            <a:off x="701749" y="2209800"/>
            <a:ext cx="7772400" cy="3970318"/>
          </a:xfrm>
          <a:prstGeom prst="rect">
            <a:avLst/>
          </a:prstGeom>
          <a:noFill/>
        </p:spPr>
        <p:txBody>
          <a:bodyPr wrap="square" rtlCol="0">
            <a:spAutoFit/>
          </a:bodyPr>
          <a:lstStyle/>
          <a:p>
            <a:r>
              <a:rPr lang="en-US" dirty="0"/>
              <a:t>Bassuk, E. et al, Understanding Traumatic Stress in Children, National Center on Family Homelessness (2006).</a:t>
            </a:r>
          </a:p>
          <a:p>
            <a:r>
              <a:rPr lang="en-US" dirty="0"/>
              <a:t>Fallot &amp; Harris, Creating Cultures of Trauma Informed Care: A Self Assessment and Planning Protocol, Community Connections (2009).</a:t>
            </a:r>
          </a:p>
          <a:p>
            <a:r>
              <a:rPr lang="en-US" dirty="0"/>
              <a:t>Felitti &amp; Anda, Adverse Childhood Experience (ACE) Study, Centers for Disease Control and Prevention (2009).</a:t>
            </a:r>
          </a:p>
          <a:p>
            <a:r>
              <a:rPr lang="en-US" dirty="0"/>
              <a:t>Van Dernot Lipsky, L., Trauma Stewardship: An Everyday Guide to Caring for Self While Caring for Others (2009).</a:t>
            </a:r>
          </a:p>
          <a:p>
            <a:r>
              <a:rPr lang="en-US" dirty="0"/>
              <a:t>Bloom &amp; Farragher, Destroying Sanctuary: Crisis in Human Service Delivery Systems (2011).</a:t>
            </a:r>
          </a:p>
          <a:p>
            <a:r>
              <a:rPr lang="en-US" dirty="0"/>
              <a:t>Stamm, B., Secondary Traumatic Stress: Self-Care Issues for Clinicians, Research &amp; Educators (1999).</a:t>
            </a:r>
          </a:p>
          <a:p>
            <a:r>
              <a:rPr lang="en-US" dirty="0"/>
              <a:t>Figley, C., Compassion Fatigue: Coping with Secondary Traumatic Stress Disorder in Those Who Treat the Traumatized (1995</a:t>
            </a:r>
            <a:r>
              <a:rPr lang="en-US" dirty="0" smtClean="0"/>
              <a:t>).</a:t>
            </a:r>
            <a:endParaRPr lang="en-US" dirty="0"/>
          </a:p>
        </p:txBody>
      </p:sp>
    </p:spTree>
    <p:extLst>
      <p:ext uri="{BB962C8B-B14F-4D97-AF65-F5344CB8AC3E}">
        <p14:creationId xmlns:p14="http://schemas.microsoft.com/office/powerpoint/2010/main" val="4112794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1100</Words>
  <Application>Microsoft Office PowerPoint</Application>
  <PresentationFormat>On-screen Show (4:3)</PresentationFormat>
  <Paragraphs>119</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 Response to ACEs in the  Health Care Setting</vt:lpstr>
      <vt:lpstr>Trauma in the Health Care Setting</vt:lpstr>
      <vt:lpstr>What Trauma Sounds Like in a Health Care Setting </vt:lpstr>
      <vt:lpstr>What Trauma Sounds Like in a Health Care Setting</vt:lpstr>
      <vt:lpstr>What Trauma Sounds Like in a Health Care Setting</vt:lpstr>
      <vt:lpstr>Key Reminders for Health Care Professionals</vt:lpstr>
      <vt:lpstr>Ideas to Assess &amp; Respond to ACEs </vt:lpstr>
      <vt:lpstr>Ideas for Responding to ACEs </vt:lpstr>
      <vt:lpstr>References &amp; Resources</vt:lpstr>
      <vt:lpstr>Websites</vt:lpstr>
    </vt:vector>
  </TitlesOfParts>
  <Company>Iowa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Wendt, Erin A.</dc:creator>
  <cp:lastModifiedBy>Sarah Welch</cp:lastModifiedBy>
  <cp:revision>29</cp:revision>
  <dcterms:created xsi:type="dcterms:W3CDTF">2012-09-25T18:47:59Z</dcterms:created>
  <dcterms:modified xsi:type="dcterms:W3CDTF">2013-10-08T17:58:51Z</dcterms:modified>
</cp:coreProperties>
</file>