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425" autoAdjust="0"/>
  </p:normalViewPr>
  <p:slideViewPr>
    <p:cSldViewPr>
      <p:cViewPr varScale="1">
        <p:scale>
          <a:sx n="57" d="100"/>
          <a:sy n="57" d="100"/>
        </p:scale>
        <p:origin x="-876" y="-78"/>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632" y="35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shs\fpc\data\Karen\Data\combined%20rural%20and%20urban%20counties.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shs\fpc\data\Karen\bean%20cha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1.8691588785046707E-2"/>
          <c:y val="3.1746031746031703E-2"/>
          <c:w val="0.96573208722741399"/>
          <c:h val="0.82125984251968909"/>
        </c:manualLayout>
      </c:layout>
      <c:lineChart>
        <c:grouping val="standard"/>
        <c:ser>
          <c:idx val="0"/>
          <c:order val="0"/>
          <c:tx>
            <c:strRef>
              <c:f>Sheet0!$D$55</c:f>
              <c:strCache>
                <c:ptCount val="1"/>
                <c:pt idx="0">
                  <c:v>In Crisis &amp; Persistent</c:v>
                </c:pt>
              </c:strCache>
            </c:strRef>
          </c:tx>
          <c:spPr>
            <a:ln w="38100">
              <a:solidFill>
                <a:srgbClr val="AA0000"/>
              </a:solidFill>
            </a:ln>
          </c:spPr>
          <c:marker>
            <c:symbol val="none"/>
          </c:marker>
          <c:dLbls>
            <c:dLblPos val="b"/>
            <c:showVal val="1"/>
          </c:dLbls>
          <c:cat>
            <c:strRef>
              <c:f>Sheet0!$E$54:$I$54</c:f>
              <c:strCache>
                <c:ptCount val="5"/>
                <c:pt idx="0">
                  <c:v>65+</c:v>
                </c:pt>
                <c:pt idx="1">
                  <c:v>55-64</c:v>
                </c:pt>
                <c:pt idx="2">
                  <c:v>45-54</c:v>
                </c:pt>
                <c:pt idx="3">
                  <c:v>35-44</c:v>
                </c:pt>
                <c:pt idx="4">
                  <c:v>18-34</c:v>
                </c:pt>
              </c:strCache>
            </c:strRef>
          </c:cat>
          <c:val>
            <c:numRef>
              <c:f>Sheet0!$E$55:$I$55</c:f>
              <c:numCache>
                <c:formatCode>0.0%</c:formatCode>
                <c:ptCount val="5"/>
                <c:pt idx="0">
                  <c:v>9.7696146486061675E-2</c:v>
                </c:pt>
                <c:pt idx="1">
                  <c:v>0.236008575389278</c:v>
                </c:pt>
                <c:pt idx="2">
                  <c:v>0.3180787563565794</c:v>
                </c:pt>
                <c:pt idx="3">
                  <c:v>0.35233971927874946</c:v>
                </c:pt>
                <c:pt idx="4">
                  <c:v>0.38412066696193348</c:v>
                </c:pt>
              </c:numCache>
            </c:numRef>
          </c:val>
        </c:ser>
        <c:ser>
          <c:idx val="1"/>
          <c:order val="1"/>
          <c:tx>
            <c:strRef>
              <c:f>Sheet0!$D$56</c:f>
              <c:strCache>
                <c:ptCount val="1"/>
                <c:pt idx="0">
                  <c:v>Thriving</c:v>
                </c:pt>
              </c:strCache>
            </c:strRef>
          </c:tx>
          <c:spPr>
            <a:ln w="38100">
              <a:solidFill>
                <a:srgbClr val="91B44A"/>
              </a:solidFill>
            </a:ln>
          </c:spPr>
          <c:marker>
            <c:symbol val="none"/>
          </c:marker>
          <c:dLbls>
            <c:dLblPos val="t"/>
            <c:showVal val="1"/>
          </c:dLbls>
          <c:cat>
            <c:strRef>
              <c:f>Sheet0!$E$54:$I$54</c:f>
              <c:strCache>
                <c:ptCount val="5"/>
                <c:pt idx="0">
                  <c:v>65+</c:v>
                </c:pt>
                <c:pt idx="1">
                  <c:v>55-64</c:v>
                </c:pt>
                <c:pt idx="2">
                  <c:v>45-54</c:v>
                </c:pt>
                <c:pt idx="3">
                  <c:v>35-44</c:v>
                </c:pt>
                <c:pt idx="4">
                  <c:v>18-34</c:v>
                </c:pt>
              </c:strCache>
            </c:strRef>
          </c:cat>
          <c:val>
            <c:numRef>
              <c:f>Sheet0!$E$56:$I$56</c:f>
              <c:numCache>
                <c:formatCode>####.0%</c:formatCode>
                <c:ptCount val="5"/>
                <c:pt idx="0">
                  <c:v>0.150874954335668</c:v>
                </c:pt>
                <c:pt idx="1">
                  <c:v>0.25919908248111834</c:v>
                </c:pt>
                <c:pt idx="2">
                  <c:v>0.3375141325358354</c:v>
                </c:pt>
                <c:pt idx="3">
                  <c:v>0.37922468540022847</c:v>
                </c:pt>
                <c:pt idx="4">
                  <c:v>0.29595190999417348</c:v>
                </c:pt>
              </c:numCache>
            </c:numRef>
          </c:val>
        </c:ser>
        <c:dLbls>
          <c:showVal val="1"/>
        </c:dLbls>
        <c:marker val="1"/>
        <c:axId val="81229312"/>
        <c:axId val="81230848"/>
      </c:lineChart>
      <c:catAx>
        <c:axId val="81229312"/>
        <c:scaling>
          <c:orientation val="minMax"/>
        </c:scaling>
        <c:axPos val="b"/>
        <c:numFmt formatCode="General" sourceLinked="1"/>
        <c:tickLblPos val="nextTo"/>
        <c:crossAx val="81230848"/>
        <c:crosses val="autoZero"/>
        <c:auto val="1"/>
        <c:lblAlgn val="ctr"/>
        <c:lblOffset val="100"/>
      </c:catAx>
      <c:valAx>
        <c:axId val="81230848"/>
        <c:scaling>
          <c:orientation val="minMax"/>
          <c:max val="0.4"/>
          <c:min val="5.000000000000001E-2"/>
        </c:scaling>
        <c:delete val="1"/>
        <c:axPos val="l"/>
        <c:numFmt formatCode="0%" sourceLinked="0"/>
        <c:tickLblPos val="none"/>
        <c:crossAx val="81229312"/>
        <c:crosses val="autoZero"/>
        <c:crossBetween val="between"/>
      </c:valAx>
    </c:plotArea>
    <c:legend>
      <c:legendPos val="b"/>
      <c:legendEntry>
        <c:idx val="0"/>
        <c:txPr>
          <a:bodyPr/>
          <a:lstStyle/>
          <a:p>
            <a:pPr>
              <a:defRPr b="1"/>
            </a:pPr>
            <a:endParaRPr lang="en-US"/>
          </a:p>
        </c:txPr>
      </c:legendEntry>
      <c:legendEntry>
        <c:idx val="1"/>
        <c:txPr>
          <a:bodyPr/>
          <a:lstStyle/>
          <a:p>
            <a:pPr>
              <a:defRPr b="1"/>
            </a:pPr>
            <a:endParaRPr lang="en-US"/>
          </a:p>
        </c:txPr>
      </c:legendEntry>
      <c:layout/>
    </c:legend>
    <c:plotVisOnly val="1"/>
    <c:dispBlanksAs val="gap"/>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b="1" cap="all" baseline="0" dirty="0" smtClean="0">
                <a:solidFill>
                  <a:srgbClr val="990000"/>
                </a:solidFill>
              </a:rPr>
              <a:t>Positive ACE TREND Means reduced cases:</a:t>
            </a:r>
            <a:endParaRPr lang="en-US" sz="1800" b="1" cap="all" baseline="0" dirty="0">
              <a:solidFill>
                <a:srgbClr val="990000"/>
              </a:solidFill>
            </a:endParaRPr>
          </a:p>
        </c:rich>
      </c:tx>
      <c:layout>
        <c:manualLayout>
          <c:xMode val="edge"/>
          <c:yMode val="edge"/>
          <c:x val="0.133878130098603"/>
          <c:y val="1.5713824706338021E-2"/>
        </c:manualLayout>
      </c:layout>
    </c:title>
    <c:plotArea>
      <c:layout/>
      <c:barChart>
        <c:barDir val="bar"/>
        <c:grouping val="clustered"/>
        <c:ser>
          <c:idx val="0"/>
          <c:order val="0"/>
          <c:spPr>
            <a:solidFill>
              <a:schemeClr val="accent3"/>
            </a:solidFill>
            <a:effectLst/>
            <a:scene3d>
              <a:camera prst="orthographicFront"/>
              <a:lightRig rig="threePt" dir="t"/>
            </a:scene3d>
            <a:sp3d prstMaterial="matte">
              <a:bevelT w="0" h="0"/>
            </a:sp3d>
          </c:spPr>
          <c:cat>
            <c:strRef>
              <c:f>CHARTS!$B$83:$B$92</c:f>
              <c:strCache>
                <c:ptCount val="10"/>
                <c:pt idx="0">
                  <c:v>Smoking</c:v>
                </c:pt>
                <c:pt idx="1">
                  <c:v>Binge Drinking</c:v>
                </c:pt>
                <c:pt idx="2">
                  <c:v>HIV</c:v>
                </c:pt>
                <c:pt idx="3">
                  <c:v>Mental Illness (MI)</c:v>
                </c:pt>
                <c:pt idx="4">
                  <c:v>Missed work due to MI</c:v>
                </c:pt>
                <c:pt idx="5">
                  <c:v>Heart Disease</c:v>
                </c:pt>
                <c:pt idx="6">
                  <c:v>Cancer</c:v>
                </c:pt>
                <c:pt idx="7">
                  <c:v>Asthma</c:v>
                </c:pt>
                <c:pt idx="8">
                  <c:v>Limited Activity (due to disability)</c:v>
                </c:pt>
                <c:pt idx="9">
                  <c:v>Lack of Social Support</c:v>
                </c:pt>
              </c:strCache>
            </c:strRef>
          </c:cat>
          <c:val>
            <c:numRef>
              <c:f>CHARTS!$C$83:$C$92</c:f>
              <c:numCache>
                <c:formatCode>0</c:formatCode>
                <c:ptCount val="10"/>
                <c:pt idx="0">
                  <c:v>10873.855388999898</c:v>
                </c:pt>
                <c:pt idx="1">
                  <c:v>3727.3145620000028</c:v>
                </c:pt>
                <c:pt idx="2">
                  <c:v>1263.823070000002</c:v>
                </c:pt>
                <c:pt idx="3">
                  <c:v>3845.425631000006</c:v>
                </c:pt>
                <c:pt idx="4">
                  <c:v>1065.317058000001</c:v>
                </c:pt>
                <c:pt idx="5">
                  <c:v>1003.983565000002</c:v>
                </c:pt>
                <c:pt idx="6">
                  <c:v>2827.5590930000012</c:v>
                </c:pt>
                <c:pt idx="7">
                  <c:v>2127.8608479999957</c:v>
                </c:pt>
                <c:pt idx="8">
                  <c:v>5766.5932709999934</c:v>
                </c:pt>
                <c:pt idx="9">
                  <c:v>1887.6857260000008</c:v>
                </c:pt>
              </c:numCache>
            </c:numRef>
          </c:val>
        </c:ser>
        <c:dLbls>
          <c:showVal val="1"/>
        </c:dLbls>
        <c:gapWidth val="40"/>
        <c:axId val="81238656"/>
        <c:axId val="81240448"/>
      </c:barChart>
      <c:catAx>
        <c:axId val="81238656"/>
        <c:scaling>
          <c:orientation val="minMax"/>
        </c:scaling>
        <c:axPos val="l"/>
        <c:tickLblPos val="nextTo"/>
        <c:spPr>
          <a:noFill/>
          <a:ln w="38100" cap="flat" cmpd="sng" algn="ctr">
            <a:solidFill>
              <a:srgbClr val="990000"/>
            </a:solidFill>
            <a:prstDash val="solid"/>
          </a:ln>
          <a:effectLst/>
        </c:spPr>
        <c:txPr>
          <a:bodyPr/>
          <a:lstStyle/>
          <a:p>
            <a:pPr>
              <a:defRPr>
                <a:solidFill>
                  <a:schemeClr val="tx1"/>
                </a:solidFill>
                <a:latin typeface="+mn-lt"/>
                <a:ea typeface="+mn-ea"/>
                <a:cs typeface="+mn-cs"/>
              </a:defRPr>
            </a:pPr>
            <a:endParaRPr lang="en-US"/>
          </a:p>
        </c:txPr>
        <c:crossAx val="81240448"/>
        <c:crosses val="autoZero"/>
        <c:auto val="1"/>
        <c:lblAlgn val="ctr"/>
        <c:lblOffset val="100"/>
      </c:catAx>
      <c:valAx>
        <c:axId val="81240448"/>
        <c:scaling>
          <c:orientation val="minMax"/>
        </c:scaling>
        <c:delete val="1"/>
        <c:axPos val="b"/>
        <c:numFmt formatCode="0" sourceLinked="1"/>
        <c:tickLblPos val="none"/>
        <c:crossAx val="81238656"/>
        <c:crosses val="autoZero"/>
        <c:crossBetween val="between"/>
      </c:valAx>
    </c:plotArea>
    <c:plotVisOnly val="1"/>
  </c:chart>
  <c:spPr>
    <a:solidFill>
      <a:schemeClr val="bg1">
        <a:lumMod val="85000"/>
      </a:schemeClr>
    </a:solidFill>
  </c:spPr>
  <c:externalData r:id="rId1"/>
</c:chartSpace>
</file>

<file path=ppt/drawings/drawing1.xml><?xml version="1.0" encoding="utf-8"?>
<c:userShapes xmlns:c="http://schemas.openxmlformats.org/drawingml/2006/chart">
  <cdr:relSizeAnchor xmlns:cdr="http://schemas.openxmlformats.org/drawingml/2006/chartDrawing">
    <cdr:from>
      <cdr:x>0.39252</cdr:x>
      <cdr:y>0.92063</cdr:y>
    </cdr:from>
    <cdr:to>
      <cdr:x>0.54206</cdr:x>
      <cdr:y>0.97513</cdr:y>
    </cdr:to>
    <cdr:sp macro="" textlink="">
      <cdr:nvSpPr>
        <cdr:cNvPr id="2" name="TextBox 15"/>
        <cdr:cNvSpPr txBox="1"/>
      </cdr:nvSpPr>
      <cdr:spPr>
        <a:xfrm xmlns:a="http://schemas.openxmlformats.org/drawingml/2006/main">
          <a:off x="3200400" y="4419600"/>
          <a:ext cx="1219200" cy="261610"/>
        </a:xfrm>
        <a:prstGeom xmlns:a="http://schemas.openxmlformats.org/drawingml/2006/main" prst="rect">
          <a:avLst/>
        </a:prstGeom>
        <a:solidFill xmlns:a="http://schemas.openxmlformats.org/drawingml/2006/main">
          <a:sysClr val="window" lastClr="FFFFFF">
            <a:lumMod val="85000"/>
          </a:sys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r>
            <a:rPr lang="en-US" sz="1100" b="1" dirty="0" smtClean="0"/>
            <a:t>Low capacity</a:t>
          </a:r>
          <a:endParaRPr lang="en-US" sz="1100" b="1" dirty="0"/>
        </a:p>
      </cdr:txBody>
    </cdr:sp>
  </cdr:relSizeAnchor>
  <cdr:relSizeAnchor xmlns:cdr="http://schemas.openxmlformats.org/drawingml/2006/chartDrawing">
    <cdr:from>
      <cdr:x>0.76636</cdr:x>
      <cdr:y>0.55556</cdr:y>
    </cdr:from>
    <cdr:to>
      <cdr:x>0.99066</cdr:x>
      <cdr:y>0.8254</cdr:y>
    </cdr:to>
    <cdr:sp macro="" textlink="">
      <cdr:nvSpPr>
        <cdr:cNvPr id="3" name="Oval Callout 2"/>
        <cdr:cNvSpPr/>
      </cdr:nvSpPr>
      <cdr:spPr>
        <a:xfrm xmlns:a="http://schemas.openxmlformats.org/drawingml/2006/main">
          <a:off x="6248400" y="2667000"/>
          <a:ext cx="1828808" cy="1295394"/>
        </a:xfrm>
        <a:prstGeom xmlns:a="http://schemas.openxmlformats.org/drawingml/2006/main" prst="wedgeEllipseCallout">
          <a:avLst>
            <a:gd name="adj1" fmla="val 4167"/>
            <a:gd name="adj2" fmla="val 67647"/>
          </a:avLst>
        </a:prstGeom>
        <a:solidFill xmlns:a="http://schemas.openxmlformats.org/drawingml/2006/main">
          <a:schemeClr val="bg1"/>
        </a:solidFill>
        <a:ln xmlns:a="http://schemas.openxmlformats.org/drawingml/2006/main" w="25400" cap="flat" cmpd="sng" algn="ctr">
          <a:solidFill>
            <a:srgbClr val="4F81BD">
              <a:shade val="50000"/>
            </a:srgbClr>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ysClr val="window" lastClr="FFFFFF"/>
              </a:solidFill>
              <a:latin typeface="Calibri"/>
            </a:defRPr>
          </a:lvl1pPr>
          <a:lvl2pPr marL="457200" algn="l" defTabSz="914400" rtl="0" eaLnBrk="1" latinLnBrk="0" hangingPunct="1">
            <a:defRPr sz="1800" kern="1200">
              <a:solidFill>
                <a:sysClr val="window" lastClr="FFFFFF"/>
              </a:solidFill>
              <a:latin typeface="Calibri"/>
            </a:defRPr>
          </a:lvl2pPr>
          <a:lvl3pPr marL="914400" algn="l" defTabSz="914400" rtl="0" eaLnBrk="1" latinLnBrk="0" hangingPunct="1">
            <a:defRPr sz="1800" kern="1200">
              <a:solidFill>
                <a:sysClr val="window" lastClr="FFFFFF"/>
              </a:solidFill>
              <a:latin typeface="Calibri"/>
            </a:defRPr>
          </a:lvl3pPr>
          <a:lvl4pPr marL="1371600" algn="l" defTabSz="914400" rtl="0" eaLnBrk="1" latinLnBrk="0" hangingPunct="1">
            <a:defRPr sz="1800" kern="1200">
              <a:solidFill>
                <a:sysClr val="window" lastClr="FFFFFF"/>
              </a:solidFill>
              <a:latin typeface="Calibri"/>
            </a:defRPr>
          </a:lvl4pPr>
          <a:lvl5pPr marL="1828800" algn="l" defTabSz="914400" rtl="0" eaLnBrk="1" latinLnBrk="0" hangingPunct="1">
            <a:defRPr sz="1800" kern="1200">
              <a:solidFill>
                <a:sysClr val="window" lastClr="FFFFFF"/>
              </a:solidFill>
              <a:latin typeface="Calibri"/>
            </a:defRPr>
          </a:lvl5pPr>
          <a:lvl6pPr marL="2286000" algn="l" defTabSz="914400" rtl="0" eaLnBrk="1" latinLnBrk="0" hangingPunct="1">
            <a:defRPr sz="1800" kern="1200">
              <a:solidFill>
                <a:sysClr val="window" lastClr="FFFFFF"/>
              </a:solidFill>
              <a:latin typeface="Calibri"/>
            </a:defRPr>
          </a:lvl6pPr>
          <a:lvl7pPr marL="2743200" algn="l" defTabSz="914400" rtl="0" eaLnBrk="1" latinLnBrk="0" hangingPunct="1">
            <a:defRPr sz="1800" kern="1200">
              <a:solidFill>
                <a:sysClr val="window" lastClr="FFFFFF"/>
              </a:solidFill>
              <a:latin typeface="Calibri"/>
            </a:defRPr>
          </a:lvl7pPr>
          <a:lvl8pPr marL="3200400" algn="l" defTabSz="914400" rtl="0" eaLnBrk="1" latinLnBrk="0" hangingPunct="1">
            <a:defRPr sz="1800" kern="1200">
              <a:solidFill>
                <a:sysClr val="window" lastClr="FFFFFF"/>
              </a:solidFill>
              <a:latin typeface="Calibri"/>
            </a:defRPr>
          </a:lvl8pPr>
          <a:lvl9pPr marL="3657600" algn="l" defTabSz="914400" rtl="0" eaLnBrk="1" latinLnBrk="0" hangingPunct="1">
            <a:defRPr sz="1800" kern="1200">
              <a:solidFill>
                <a:sysClr val="window" lastClr="FFFFFF"/>
              </a:solidFill>
              <a:latin typeface="Calibri"/>
            </a:defRPr>
          </a:lvl9pPr>
        </a:lstStyle>
        <a:p xmlns:a="http://schemas.openxmlformats.org/drawingml/2006/main">
          <a:pPr algn="ctr"/>
          <a:r>
            <a:rPr lang="en-US" dirty="0" smtClean="0">
              <a:solidFill>
                <a:srgbClr val="9BBB59">
                  <a:lumMod val="50000"/>
                </a:srgbClr>
              </a:solidFill>
            </a:rPr>
            <a:t>Youngest Age Cohort </a:t>
          </a:r>
          <a:endParaRPr lang="en-US" dirty="0">
            <a:solidFill>
              <a:srgbClr val="9BBB59">
                <a:lumMod val="50000"/>
              </a:srgbClr>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AD170B-343D-4DAC-A98E-06BB87D6906E}" type="datetimeFigureOut">
              <a:rPr lang="en-US" smtClean="0"/>
              <a:pPr/>
              <a:t>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BC719D-DEFC-4183-9952-5B991B313BD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k12.wa.us/CompassionateSchools/default.aspx"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7"/>
          <p:cNvSpPr>
            <a:spLocks noGrp="1" noChangeArrowheads="1"/>
          </p:cNvSpPr>
          <p:nvPr>
            <p:ph type="sldNum" sz="quarter" idx="5"/>
          </p:nvPr>
        </p:nvSpPr>
        <p:spPr>
          <a:noFill/>
        </p:spPr>
        <p:txBody>
          <a:bodyPr/>
          <a:lstStyle/>
          <a:p>
            <a:fld id="{AA9850B2-0D8B-47F9-B28E-7BF5A84F24A4}" type="slidenum">
              <a:rPr lang="en-US"/>
              <a:pPr/>
              <a:t>1</a:t>
            </a:fld>
            <a:endParaRPr lang="en-US"/>
          </a:p>
        </p:txBody>
      </p:sp>
      <p:sp>
        <p:nvSpPr>
          <p:cNvPr id="248835" name="Rectangle 2"/>
          <p:cNvSpPr>
            <a:spLocks noGrp="1" noRot="1" noChangeAspect="1" noChangeArrowheads="1" noTextEdit="1"/>
          </p:cNvSpPr>
          <p:nvPr>
            <p:ph type="sldImg"/>
          </p:nvPr>
        </p:nvSpPr>
        <p:spPr>
          <a:ln/>
        </p:spPr>
      </p:sp>
      <p:sp>
        <p:nvSpPr>
          <p:cNvPr id="248836" name="Rectangle 5"/>
          <p:cNvSpPr>
            <a:spLocks noGrp="1" noChangeArrowheads="1"/>
          </p:cNvSpPr>
          <p:nvPr>
            <p:ph type="body" idx="1"/>
          </p:nvPr>
        </p:nvSpPr>
        <p:spPr>
          <a:noFill/>
          <a:ln/>
        </p:spPr>
        <p:txBody>
          <a:bodyPr/>
          <a:lstStyle/>
          <a:p>
            <a:r>
              <a:rPr lang="en-US" dirty="0">
                <a:latin typeface="Times New Roman" pitchFamily="18" charset="0"/>
                <a:ea typeface="ＭＳ Ｐゴシック" pitchFamily="-107" charset="-128"/>
                <a:cs typeface="ＭＳ Ｐゴシック" pitchFamily="-107" charset="-128"/>
              </a:rPr>
              <a:t> In 2010 the Family Policy Council began to amass an inventory of service changes based on, or consistent with research disseminated about brain science, the Adverse Childhood Experiences Study (ACEs), historical trauma and resilience. This evidence verifies how the Family Policy Council partnership with Community Public Health and Safety Networks alleviates crisis and reduces state cost on Washington’s toughest problems.  </a:t>
            </a:r>
          </a:p>
          <a:p>
            <a:endParaRPr lang="en-US" dirty="0" smtClean="0"/>
          </a:p>
          <a:p>
            <a:r>
              <a:rPr lang="en-US" dirty="0" smtClean="0"/>
              <a:t>The</a:t>
            </a:r>
            <a:r>
              <a:rPr lang="en-US" baseline="0" dirty="0" smtClean="0"/>
              <a:t> information is saturating </a:t>
            </a:r>
            <a:r>
              <a:rPr lang="en-US" dirty="0" smtClean="0"/>
              <a:t>social and health sectors!</a:t>
            </a:r>
            <a:r>
              <a:rPr lang="en-US" baseline="0" dirty="0" smtClean="0"/>
              <a:t> Systems impacted include: Children’s Commission, Childcare Providers, Community Colleges, Community Centers, Criminal Justice, Child Protective Services, Children’s Home Society, Childs Welfare, Department of Corrections, Early Learning, Employment, Faith-Based Services, Foster and Residential Care, head Start, Juvenile Justice, K-12, Law Enforcement, Maternal Child Health, Parks &amp; recreation, Parent Programs, Public Health, Readiness to Learn, Substance Abuse Prevention Programs, Tribal Health Programs, Housing and WIC. </a:t>
            </a:r>
          </a:p>
          <a:p>
            <a:r>
              <a:rPr lang="en-US" dirty="0" smtClean="0"/>
              <a:t> </a:t>
            </a:r>
          </a:p>
          <a:p>
            <a:r>
              <a:rPr lang="en-US" dirty="0" smtClean="0"/>
              <a:t>Diverse approaches have improved social expectations and response to high ACE people.</a:t>
            </a:r>
            <a:r>
              <a:rPr lang="en-US" baseline="0" dirty="0" smtClean="0"/>
              <a:t> </a:t>
            </a: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a:bodyPr>
          <a:lstStyle/>
          <a:p>
            <a:pPr>
              <a:lnSpc>
                <a:spcPct val="80000"/>
              </a:lnSpc>
            </a:pPr>
            <a:r>
              <a:rPr lang="en-US" sz="1000" b="0" dirty="0"/>
              <a:t>This data is preliminary, but it is promising.</a:t>
            </a:r>
          </a:p>
          <a:p>
            <a:pPr>
              <a:lnSpc>
                <a:spcPct val="80000"/>
              </a:lnSpc>
            </a:pPr>
            <a:endParaRPr lang="en-US" sz="1000" b="0" dirty="0"/>
          </a:p>
          <a:p>
            <a:pPr>
              <a:lnSpc>
                <a:spcPct val="80000"/>
              </a:lnSpc>
            </a:pPr>
            <a:r>
              <a:rPr lang="en-US" sz="1000" b="0" dirty="0"/>
              <a:t>Washington has been investing heavily in prevention programming and strategies for about twenty years.  We added the Family Policy Council and Community Network capacity building in 1997.  Communities began to have this mix of great prevention programs plus community capacity development 14 years ago.</a:t>
            </a:r>
          </a:p>
          <a:p>
            <a:pPr>
              <a:lnSpc>
                <a:spcPct val="80000"/>
              </a:lnSpc>
            </a:pPr>
            <a:endParaRPr lang="en-US" sz="1000" b="0" dirty="0"/>
          </a:p>
          <a:p>
            <a:pPr>
              <a:lnSpc>
                <a:spcPct val="80000"/>
              </a:lnSpc>
            </a:pPr>
            <a:r>
              <a:rPr lang="en-US" sz="1000" b="0" dirty="0"/>
              <a:t>So, we would expect that if that mix is working, that we would see a reduction in ACEs among young adults – people who were growing up during the past 14 years.</a:t>
            </a:r>
          </a:p>
          <a:p>
            <a:pPr>
              <a:lnSpc>
                <a:spcPct val="80000"/>
              </a:lnSpc>
            </a:pPr>
            <a:endParaRPr lang="en-US" sz="1000" b="0" dirty="0"/>
          </a:p>
          <a:p>
            <a:pPr>
              <a:lnSpc>
                <a:spcPct val="80000"/>
              </a:lnSpc>
            </a:pPr>
            <a:r>
              <a:rPr lang="en-US" sz="1000" b="0" dirty="0"/>
              <a:t>We would not expect that our prevention programs and community capacity development could have changed the Adverse Childhood Experience scores of adults older than that – because they were already adults when we began this approach.  </a:t>
            </a:r>
          </a:p>
          <a:p>
            <a:pPr>
              <a:lnSpc>
                <a:spcPct val="80000"/>
              </a:lnSpc>
            </a:pPr>
            <a:endParaRPr lang="en-US" sz="1000" b="0" dirty="0"/>
          </a:p>
          <a:p>
            <a:pPr>
              <a:lnSpc>
                <a:spcPct val="80000"/>
              </a:lnSpc>
            </a:pPr>
            <a:r>
              <a:rPr lang="en-US" sz="1000" b="0" dirty="0"/>
              <a:t>This chart </a:t>
            </a:r>
            <a:r>
              <a:rPr lang="en-US" sz="1000" b="0" dirty="0" smtClean="0"/>
              <a:t>here represents HOPE.  </a:t>
            </a:r>
            <a:r>
              <a:rPr lang="en-US" sz="1000" b="0" dirty="0"/>
              <a:t>Along the bottom you can see age cohorts – from the left – ages 44 to 55, moving by decade to the far right, where we have the youngest cohort.  </a:t>
            </a:r>
          </a:p>
          <a:p>
            <a:pPr>
              <a:lnSpc>
                <a:spcPct val="80000"/>
              </a:lnSpc>
            </a:pPr>
            <a:endParaRPr lang="en-US" sz="1000" b="0" dirty="0"/>
          </a:p>
          <a:p>
            <a:pPr>
              <a:lnSpc>
                <a:spcPct val="80000"/>
              </a:lnSpc>
            </a:pPr>
            <a:r>
              <a:rPr lang="en-US" sz="1000" b="0" dirty="0"/>
              <a:t>You can see that the percent of adults with 3 or more ACEs in all the other age cohorts is very similar – the lines track right along together.  </a:t>
            </a:r>
          </a:p>
          <a:p>
            <a:pPr>
              <a:lnSpc>
                <a:spcPct val="80000"/>
              </a:lnSpc>
            </a:pPr>
            <a:endParaRPr lang="en-US" sz="1000" b="0" dirty="0"/>
          </a:p>
          <a:p>
            <a:pPr>
              <a:lnSpc>
                <a:spcPct val="80000"/>
              </a:lnSpc>
            </a:pPr>
            <a:r>
              <a:rPr lang="en-US" sz="1000" b="0" dirty="0"/>
              <a:t>In the youngest cohort we see the change we were hoping for when we designed this approach.  In the high capacity scoring communities, the percentage of young adults with 3 or more ACEs plummets, in comparison with the other communities.  And, when ACE scores go down, so do a whole host of diseases, disorders, and productivity problems that have their origins in Adverse Childhood Experience.</a:t>
            </a:r>
          </a:p>
          <a:p>
            <a:pPr>
              <a:lnSpc>
                <a:spcPct val="80000"/>
              </a:lnSpc>
            </a:pPr>
            <a:endParaRPr lang="en-US" sz="1000" b="0" dirty="0"/>
          </a:p>
          <a:p>
            <a:pPr>
              <a:lnSpc>
                <a:spcPct val="80000"/>
              </a:lnSpc>
            </a:pPr>
            <a:r>
              <a:rPr lang="en-US" sz="1000" b="0" dirty="0"/>
              <a:t>Working together, we know that we can reduce ACEs, because communities in Washington are already doing it! We have collected the kind of records that are necessary to know about the education, technical assistance, contracting, and other ways of interacting that generate these improvements.  </a:t>
            </a:r>
          </a:p>
          <a:p>
            <a:pPr>
              <a:lnSpc>
                <a:spcPct val="80000"/>
              </a:lnSpc>
            </a:pPr>
            <a:endParaRPr lang="en-US" sz="1000" b="0" dirty="0"/>
          </a:p>
          <a:p>
            <a:pPr>
              <a:lnSpc>
                <a:spcPct val="80000"/>
              </a:lnSpc>
            </a:pPr>
            <a:r>
              <a:rPr lang="en-US" sz="1000" b="0" dirty="0" smtClean="0"/>
              <a:t>Working </a:t>
            </a:r>
            <a:r>
              <a:rPr lang="en-US" sz="1000" b="0" dirty="0"/>
              <a:t>together, we can generate these ACE reductions in every part of our state.</a:t>
            </a:r>
          </a:p>
          <a:p>
            <a:pPr>
              <a:lnSpc>
                <a:spcPct val="80000"/>
              </a:lnSpc>
            </a:pPr>
            <a:endParaRPr lang="en-US" sz="1000" b="0" dirty="0"/>
          </a:p>
        </p:txBody>
      </p:sp>
      <p:sp>
        <p:nvSpPr>
          <p:cNvPr id="267268" name="Slide Number Placeholder 3"/>
          <p:cNvSpPr>
            <a:spLocks noGrp="1"/>
          </p:cNvSpPr>
          <p:nvPr>
            <p:ph type="sldNum" sz="quarter" idx="5"/>
          </p:nvPr>
        </p:nvSpPr>
        <p:spPr>
          <a:noFill/>
        </p:spPr>
        <p:txBody>
          <a:bodyPr/>
          <a:lstStyle/>
          <a:p>
            <a:fld id="{30295F0C-BE6C-4B49-9F27-20C39F5D5DCB}" type="slidenum">
              <a:rPr lang="en-US"/>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7"/>
          <p:cNvSpPr>
            <a:spLocks noGrp="1" noChangeArrowheads="1"/>
          </p:cNvSpPr>
          <p:nvPr>
            <p:ph type="sldNum" sz="quarter" idx="5"/>
          </p:nvPr>
        </p:nvSpPr>
        <p:spPr>
          <a:noFill/>
        </p:spPr>
        <p:txBody>
          <a:bodyPr/>
          <a:lstStyle/>
          <a:p>
            <a:fld id="{D1D584DF-D92B-4939-BF63-DDAF340AF4DC}" type="slidenum">
              <a:rPr lang="en-US"/>
              <a:pPr/>
              <a:t>2</a:t>
            </a:fld>
            <a:endParaRPr lang="en-US"/>
          </a:p>
        </p:txBody>
      </p:sp>
      <p:sp>
        <p:nvSpPr>
          <p:cNvPr id="250883" name="Rectangle 2"/>
          <p:cNvSpPr>
            <a:spLocks noGrp="1" noRot="1" noChangeAspect="1" noChangeArrowheads="1" noTextEdit="1"/>
          </p:cNvSpPr>
          <p:nvPr>
            <p:ph type="sldImg"/>
          </p:nvPr>
        </p:nvSpPr>
        <p:spPr>
          <a:ln/>
        </p:spPr>
      </p:sp>
      <p:sp>
        <p:nvSpPr>
          <p:cNvPr id="250884" name="Rectangle 5"/>
          <p:cNvSpPr>
            <a:spLocks noGrp="1" noChangeArrowheads="1"/>
          </p:cNvSpPr>
          <p:nvPr>
            <p:ph type="body" idx="1"/>
          </p:nvPr>
        </p:nvSpPr>
        <p:spPr>
          <a:noFill/>
          <a:ln/>
        </p:spPr>
        <p:txBody>
          <a:bodyPr>
            <a:normAutofit fontScale="85000" lnSpcReduction="20000"/>
          </a:bodyPr>
          <a:lstStyle/>
          <a:p>
            <a:r>
              <a:rPr lang="en-US" dirty="0">
                <a:latin typeface="Times New Roman" pitchFamily="18" charset="0"/>
                <a:ea typeface="ＭＳ Ｐゴシック" pitchFamily="-107" charset="-128"/>
                <a:cs typeface="ＭＳ Ｐゴシック" pitchFamily="-107" charset="-128"/>
              </a:rPr>
              <a:t>In Jefferson County adding the Adverse Childhood Experiences (ACE) questions to the Maternal Child Health Programs client intake form provides an effective communication framework to discuss sensitive issues with parents. </a:t>
            </a:r>
            <a:r>
              <a:rPr lang="en-US" dirty="0" smtClean="0">
                <a:latin typeface="Times New Roman" pitchFamily="18" charset="0"/>
                <a:ea typeface="ＭＳ Ｐゴシック" pitchFamily="-107" charset="-128"/>
                <a:cs typeface="ＭＳ Ｐゴシック" pitchFamily="-107" charset="-128"/>
              </a:rPr>
              <a:t>And improve their level of participation in managing health care.</a:t>
            </a:r>
            <a:endParaRPr lang="en-US" dirty="0">
              <a:latin typeface="Times New Roman" pitchFamily="18" charset="0"/>
              <a:ea typeface="ＭＳ Ｐゴシック" pitchFamily="-107" charset="-128"/>
              <a:cs typeface="ＭＳ Ｐゴシック" pitchFamily="-107" charset="-128"/>
            </a:endParaRPr>
          </a:p>
          <a:p>
            <a:r>
              <a:rPr lang="en-US" dirty="0">
                <a:latin typeface="Times New Roman" pitchFamily="18" charset="0"/>
                <a:ea typeface="ＭＳ Ｐゴシック" pitchFamily="-107" charset="-128"/>
                <a:cs typeface="ＭＳ Ｐゴシック" pitchFamily="-107" charset="-128"/>
              </a:rPr>
              <a:t> </a:t>
            </a:r>
          </a:p>
          <a:p>
            <a:r>
              <a:rPr lang="en-US" dirty="0">
                <a:latin typeface="Times New Roman" pitchFamily="18" charset="0"/>
                <a:ea typeface="ＭＳ Ｐゴシック" pitchFamily="-107" charset="-128"/>
                <a:cs typeface="ＭＳ Ｐゴシック" pitchFamily="-107" charset="-128"/>
              </a:rPr>
              <a:t>Over the last decade, as the Family Policy Council brought ACE information to the Washington state, Jefferson County Public Health credits the local Community Network for taking the lead on disseminating ACE information within the county. The Community Network provides cross sector education to local service providers and practitioners; government officials including City Council member and County Commissioners; youth and educators; law enforcement; and local funders. Saturating the community with ACEs establishes a common language for action.</a:t>
            </a:r>
          </a:p>
          <a:p>
            <a:r>
              <a:rPr lang="en-US" dirty="0">
                <a:latin typeface="Times New Roman" pitchFamily="18" charset="0"/>
                <a:ea typeface="ＭＳ Ｐゴシック" pitchFamily="-107" charset="-128"/>
                <a:cs typeface="ＭＳ Ｐゴシック" pitchFamily="-107" charset="-128"/>
              </a:rPr>
              <a:t> </a:t>
            </a:r>
          </a:p>
          <a:p>
            <a:r>
              <a:rPr lang="en-US" dirty="0">
                <a:latin typeface="Times New Roman" pitchFamily="18" charset="0"/>
                <a:ea typeface="ＭＳ Ｐゴシック" pitchFamily="-107" charset="-128"/>
                <a:cs typeface="ＭＳ Ｐゴシック" pitchFamily="-107" charset="-128"/>
              </a:rPr>
              <a:t>The Jefferson County Community Public Health and Safety Network office is located in the Public Health building along with Maternal Child Health Programs. When the Public Health Department sought funding to change the Maternal Child Health intake form to include ACE and </a:t>
            </a:r>
            <a:r>
              <a:rPr lang="en-US" dirty="0" smtClean="0">
                <a:latin typeface="Times New Roman" pitchFamily="18" charset="0"/>
                <a:ea typeface="ＭＳ Ｐゴシック" pitchFamily="-107" charset="-128"/>
                <a:cs typeface="ＭＳ Ｐゴシック" pitchFamily="-107" charset="-128"/>
              </a:rPr>
              <a:t>Behavioral Risk Factor Surveillance Survey (BRFSS) </a:t>
            </a:r>
            <a:r>
              <a:rPr lang="en-US" dirty="0">
                <a:latin typeface="Times New Roman" pitchFamily="18" charset="0"/>
                <a:ea typeface="ＭＳ Ｐゴシック" pitchFamily="-107" charset="-128"/>
                <a:cs typeface="ＭＳ Ｐゴシック" pitchFamily="-107" charset="-128"/>
              </a:rPr>
              <a:t>questions and hire an epidemiologist for analysis, a local philanthropic organization was informed and ready. The non-profit had become well versed in the ACE study by the Community Network and was prepared to receive and fund this innovative and promising proposal. </a:t>
            </a:r>
          </a:p>
          <a:p>
            <a:r>
              <a:rPr lang="en-US" dirty="0">
                <a:latin typeface="Times New Roman" pitchFamily="18" charset="0"/>
                <a:ea typeface="ＭＳ Ｐゴシック" pitchFamily="-107" charset="-128"/>
                <a:cs typeface="ＭＳ Ｐゴシック" pitchFamily="-107" charset="-128"/>
              </a:rPr>
              <a:t> </a:t>
            </a:r>
          </a:p>
          <a:p>
            <a:r>
              <a:rPr lang="en-US" dirty="0">
                <a:latin typeface="Times New Roman" pitchFamily="18" charset="0"/>
                <a:ea typeface="ＭＳ Ｐゴシック" pitchFamily="-107" charset="-128"/>
                <a:cs typeface="ＭＳ Ｐゴシック" pitchFamily="-107" charset="-128"/>
              </a:rPr>
              <a:t>Since September 2009, Jefferson County has been collecting data on families with young children in the community, verifying that they are targeting the most vulnerable population, and improving how they talk responsibly about the risks parents disclose. The intake form has become an educational tool that brings the whole person into view and improves referral decisions; the provider’s office has become a classroom with ACE posters on the walls; and hardship in life is acknowledged in a way that fuels individual motivation to improve what matters most: the health and safety of children. </a:t>
            </a:r>
          </a:p>
          <a:p>
            <a:r>
              <a:rPr lang="en-US" dirty="0">
                <a:latin typeface="Times New Roman" pitchFamily="18" charset="0"/>
                <a:ea typeface="ＭＳ Ｐゴシック" pitchFamily="-107" charset="-128"/>
                <a:cs typeface="ＭＳ Ｐゴシック" pitchFamily="-107" charset="-128"/>
              </a:rPr>
              <a:t> </a:t>
            </a:r>
          </a:p>
          <a:p>
            <a:r>
              <a:rPr lang="en-US" dirty="0">
                <a:latin typeface="Times New Roman" pitchFamily="18" charset="0"/>
                <a:ea typeface="ＭＳ Ｐゴシック" pitchFamily="-107" charset="-128"/>
                <a:cs typeface="ＭＳ Ｐゴシック" pitchFamily="-107" charset="-128"/>
              </a:rPr>
              <a:t>Evaluation and outcomes of this innovation includes:</a:t>
            </a:r>
          </a:p>
          <a:p>
            <a:pPr lvl="0"/>
            <a:r>
              <a:rPr lang="en-US" dirty="0">
                <a:latin typeface="Times New Roman" pitchFamily="18" charset="0"/>
                <a:ea typeface="ＭＳ Ｐゴシック" pitchFamily="-107" charset="-128"/>
                <a:cs typeface="ＭＳ Ｐゴシック" pitchFamily="-107" charset="-128"/>
              </a:rPr>
              <a:t>Confirmation that the ACE survey does not require an increase in appointment time;</a:t>
            </a:r>
          </a:p>
          <a:p>
            <a:pPr lvl="0"/>
            <a:r>
              <a:rPr lang="en-US" dirty="0">
                <a:latin typeface="Times New Roman" pitchFamily="18" charset="0"/>
                <a:ea typeface="ＭＳ Ｐゴシック" pitchFamily="-107" charset="-128"/>
                <a:cs typeface="ＭＳ Ｐゴシック" pitchFamily="-107" charset="-128"/>
              </a:rPr>
              <a:t>Indication that the providers work load has not increased and core competencies have not changed;</a:t>
            </a:r>
          </a:p>
          <a:p>
            <a:pPr lvl="0"/>
            <a:r>
              <a:rPr lang="en-US" dirty="0">
                <a:latin typeface="Times New Roman" pitchFamily="18" charset="0"/>
                <a:ea typeface="ＭＳ Ｐゴシック" pitchFamily="-107" charset="-128"/>
                <a:cs typeface="ＭＳ Ｐゴシック" pitchFamily="-107" charset="-128"/>
              </a:rPr>
              <a:t>Indication of improved fit of referral; </a:t>
            </a:r>
          </a:p>
          <a:p>
            <a:pPr lvl="0"/>
            <a:r>
              <a:rPr lang="en-US" dirty="0">
                <a:latin typeface="Times New Roman" pitchFamily="18" charset="0"/>
                <a:ea typeface="ＭＳ Ｐゴシック" pitchFamily="-107" charset="-128"/>
                <a:cs typeface="ＭＳ Ｐゴシック" pitchFamily="-107" charset="-128"/>
              </a:rPr>
              <a:t>Indication that the process is trauma sensitive; crisis is not triggered when reflecting on ACEs;</a:t>
            </a:r>
          </a:p>
          <a:p>
            <a:pPr lvl="0"/>
            <a:r>
              <a:rPr lang="en-US" dirty="0">
                <a:latin typeface="Times New Roman" pitchFamily="18" charset="0"/>
                <a:ea typeface="ＭＳ Ｐゴシック" pitchFamily="-107" charset="-128"/>
                <a:cs typeface="ＭＳ Ｐゴシック" pitchFamily="-107" charset="-128"/>
              </a:rPr>
              <a:t>Evidence that programs are supporting the most vulnerable population – scores demonstrate that clients have a higher proportion of ACEs than the original ACE Study.</a:t>
            </a:r>
          </a:p>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7"/>
          <p:cNvSpPr>
            <a:spLocks noGrp="1" noChangeArrowheads="1"/>
          </p:cNvSpPr>
          <p:nvPr>
            <p:ph type="sldNum" sz="quarter" idx="5"/>
          </p:nvPr>
        </p:nvSpPr>
        <p:spPr>
          <a:noFill/>
        </p:spPr>
        <p:txBody>
          <a:bodyPr/>
          <a:lstStyle/>
          <a:p>
            <a:fld id="{F913D8E4-7D3D-4644-B3F4-D2DECB13698C}" type="slidenum">
              <a:rPr lang="en-US"/>
              <a:pPr/>
              <a:t>3</a:t>
            </a:fld>
            <a:endParaRPr lang="en-US"/>
          </a:p>
        </p:txBody>
      </p:sp>
      <p:sp>
        <p:nvSpPr>
          <p:cNvPr id="252931" name="Rectangle 2"/>
          <p:cNvSpPr>
            <a:spLocks noGrp="1" noRot="1" noChangeAspect="1" noChangeArrowheads="1" noTextEdit="1"/>
          </p:cNvSpPr>
          <p:nvPr>
            <p:ph type="sldImg"/>
          </p:nvPr>
        </p:nvSpPr>
        <p:spPr>
          <a:ln/>
        </p:spPr>
      </p:sp>
      <p:sp>
        <p:nvSpPr>
          <p:cNvPr id="252932" name="Rectangle 5"/>
          <p:cNvSpPr>
            <a:spLocks noGrp="1" noChangeArrowheads="1"/>
          </p:cNvSpPr>
          <p:nvPr>
            <p:ph type="body" idx="1"/>
          </p:nvPr>
        </p:nvSpPr>
        <p:spPr>
          <a:noFill/>
          <a:ln/>
        </p:spPr>
        <p:txBody>
          <a:bodyPr>
            <a:normAutofit fontScale="70000" lnSpcReduction="20000"/>
          </a:bodyPr>
          <a:lstStyle/>
          <a:p>
            <a:r>
              <a:rPr lang="en-US" dirty="0" smtClean="0"/>
              <a:t>In Benton County, the Safe Harbor Crisis Nursery has embraced the scientific evidence of the impact of these adverse events on the brains of the children they serve. Children who come to the program at Safe Harbor Crisis Nursery as a last resort. There had been a lot of trauma and little hope in their lives.</a:t>
            </a:r>
          </a:p>
          <a:p>
            <a:endParaRPr lang="en-US" dirty="0" smtClean="0"/>
          </a:p>
          <a:p>
            <a:r>
              <a:rPr lang="en-US" dirty="0" smtClean="0"/>
              <a:t>One boy of a drug addicted mom had multiple developmental delays and was very aggressive. He came to the program as a newborn. No one at home spoke to him. After his 3 1/2 years at the nursery he is speaking and responding which bodes well for his transition to school.</a:t>
            </a:r>
          </a:p>
          <a:p>
            <a:endParaRPr lang="en-US" dirty="0" smtClean="0"/>
          </a:p>
          <a:p>
            <a:r>
              <a:rPr lang="en-US" dirty="0" smtClean="0"/>
              <a:t>Another little boy was so overly aggressive when he was referred to Safe Harbor after he had been throwing furniture at his preschool teacher. He was expelled from nursery school. He is now a 2</a:t>
            </a:r>
            <a:r>
              <a:rPr lang="en-US" baseline="30000" dirty="0" smtClean="0"/>
              <a:t>nd</a:t>
            </a:r>
            <a:r>
              <a:rPr lang="en-US" dirty="0" smtClean="0"/>
              <a:t> grader and doing well. He uses his taught “soothing” techniques when he needs to deal with stresses he encounters. </a:t>
            </a:r>
            <a:r>
              <a:rPr lang="en-US" dirty="0">
                <a:latin typeface="Times New Roman" pitchFamily="18" charset="0"/>
                <a:ea typeface="ＭＳ Ｐゴシック" pitchFamily="-107" charset="-128"/>
                <a:cs typeface="ＭＳ Ｐゴシック" pitchFamily="-107" charset="-128"/>
              </a:rPr>
              <a:t>It’s called the “Calming Song:”</a:t>
            </a:r>
          </a:p>
          <a:p>
            <a:r>
              <a:rPr lang="en-US" i="1" dirty="0">
                <a:latin typeface="Times New Roman" pitchFamily="18" charset="0"/>
                <a:ea typeface="ＭＳ Ｐゴシック" pitchFamily="-107" charset="-128"/>
                <a:cs typeface="ＭＳ Ｐゴシック" pitchFamily="-107" charset="-128"/>
              </a:rPr>
              <a:t>I am peaceful, I am peaceful, I am calm, I am calm;</a:t>
            </a:r>
            <a:endParaRPr lang="en-US" dirty="0">
              <a:latin typeface="Times New Roman" pitchFamily="18" charset="0"/>
              <a:ea typeface="ＭＳ Ｐゴシック" pitchFamily="-107" charset="-128"/>
              <a:cs typeface="ＭＳ Ｐゴシック" pitchFamily="-107" charset="-128"/>
            </a:endParaRPr>
          </a:p>
          <a:p>
            <a:r>
              <a:rPr lang="en-US" i="1" dirty="0">
                <a:latin typeface="Times New Roman" pitchFamily="18" charset="0"/>
                <a:ea typeface="ＭＳ Ｐゴシック" pitchFamily="-107" charset="-128"/>
                <a:cs typeface="ＭＳ Ｐゴシック" pitchFamily="-107" charset="-128"/>
              </a:rPr>
              <a:t>I relax my body, I relax my body, and my mind, and my mind;</a:t>
            </a:r>
            <a:endParaRPr lang="en-US" dirty="0">
              <a:latin typeface="Times New Roman" pitchFamily="18" charset="0"/>
              <a:ea typeface="ＭＳ Ｐゴシック" pitchFamily="-107" charset="-128"/>
              <a:cs typeface="ＭＳ Ｐゴシック" pitchFamily="-107" charset="-128"/>
            </a:endParaRPr>
          </a:p>
          <a:p>
            <a:r>
              <a:rPr lang="en-US" i="1" dirty="0">
                <a:latin typeface="Times New Roman" pitchFamily="18" charset="0"/>
                <a:ea typeface="ＭＳ Ｐゴシック" pitchFamily="-107" charset="-128"/>
                <a:cs typeface="ＭＳ Ｐゴシック" pitchFamily="-107" charset="-128"/>
              </a:rPr>
              <a:t>I am strong. I am strong.</a:t>
            </a:r>
            <a:endParaRPr lang="en-US" dirty="0" smtClean="0"/>
          </a:p>
          <a:p>
            <a:endParaRPr lang="en-US" dirty="0" smtClean="0"/>
          </a:p>
          <a:p>
            <a:r>
              <a:rPr lang="en-US" dirty="0">
                <a:latin typeface="Times New Roman" pitchFamily="18" charset="0"/>
                <a:ea typeface="ＭＳ Ｐゴシック" pitchFamily="-107" charset="-128"/>
                <a:cs typeface="ＭＳ Ｐゴシック" pitchFamily="-107" charset="-128"/>
              </a:rPr>
              <a:t>The ACEs study has provided a scientific background for what staff and community volunteers were already doing instinctively. Call it emergency cuddling. ACEs does provide Safe Harbor staff members with insights into some of the behaviors they observe and scientific authentication of their methods.</a:t>
            </a:r>
          </a:p>
          <a:p>
            <a:r>
              <a:rPr lang="en-US" dirty="0">
                <a:latin typeface="Times New Roman" pitchFamily="18" charset="0"/>
                <a:ea typeface="ＭＳ Ｐゴシック" pitchFamily="-107" charset="-128"/>
                <a:cs typeface="ＭＳ Ｐゴシック" pitchFamily="-107" charset="-128"/>
              </a:rPr>
              <a:t> </a:t>
            </a:r>
          </a:p>
          <a:p>
            <a:r>
              <a:rPr lang="en-US" dirty="0">
                <a:latin typeface="Times New Roman" pitchFamily="18" charset="0"/>
                <a:ea typeface="ＭＳ Ｐゴシック" pitchFamily="-107" charset="-128"/>
                <a:cs typeface="ＭＳ Ｐゴシック" pitchFamily="-107" charset="-128"/>
              </a:rPr>
              <a:t>Originally conceived as an overnight haven for children who were either being abused or were in households where someone was being abused, Safe Harbor has evolved into a multi-tiered educational center for children and teenagers (and parents) in stressful circumstances. It employs ACEs (Adverse Childhood Experiences) methods throughout its programs.</a:t>
            </a:r>
          </a:p>
          <a:p>
            <a:endParaRPr lang="en-US" dirty="0" smtClean="0"/>
          </a:p>
          <a:p>
            <a:r>
              <a:rPr lang="en-US" dirty="0" smtClean="0"/>
              <a:t>Since 2005, thanks to the local Community Network, the nursery has educated their staff in the work of the leading researchers on the effects of ACEs on children. This has lead to trauma programs for nursery parents, volunteers, and staff and grant funding to build their new “Slaying the Dragons” program curriculum for kids up to age 15. The program “practices calming and soothing techniques and helps youth determine how they can make safe places” by activating their limbic systems with sensory activities. </a:t>
            </a:r>
          </a:p>
          <a:p>
            <a:endParaRPr lang="en-US" dirty="0" smtClean="0"/>
          </a:p>
          <a:p>
            <a:r>
              <a:rPr lang="en-US" dirty="0" smtClean="0"/>
              <a:t>Interventions at Safe Harbor eliminate discipline. Instead, parents and the nursery staff are trained to “redirect behavior and apply positive praise”. The low child to adult ratio at Safe Harbor allows them to “pay attention and anticipate” each child’s behavior and tailor their interventions as well as collect data on outcomes of the interventions.</a:t>
            </a:r>
          </a:p>
          <a:p>
            <a:endParaRPr lang="en-US" dirty="0" smtClean="0"/>
          </a:p>
          <a:p>
            <a:r>
              <a:rPr lang="en-US" dirty="0" smtClean="0"/>
              <a:t>(Parent bilingual ACE brochure: http://crisis-nursery.org/resources)</a:t>
            </a:r>
          </a:p>
          <a:p>
            <a:endParaRPr lang="en-US" dirty="0" smtClean="0"/>
          </a:p>
          <a:p>
            <a:r>
              <a:rPr lang="en-US" dirty="0" smtClean="0"/>
              <a:t>Network</a:t>
            </a:r>
            <a:r>
              <a:rPr lang="en-US" baseline="0" dirty="0" smtClean="0"/>
              <a:t> funds enabled the Crisis Nursery to be responsive, to innovate without compromising access to other funds and retaining best practice opportunity. </a:t>
            </a:r>
            <a:endParaRPr lang="en-US" dirty="0" smtClean="0"/>
          </a:p>
          <a:p>
            <a:endParaRPr lang="en-US" dirty="0" smtClean="0"/>
          </a:p>
          <a:p>
            <a:r>
              <a:rPr lang="en-US" dirty="0" smtClean="0"/>
              <a:t>According to the Safe Harbor director, in 5 years there has been phenomenal success. And it’s “not that hard!”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p:spPr>
        <p:txBody>
          <a:bodyPr/>
          <a:lstStyle/>
          <a:p>
            <a:fld id="{5C6FF35E-0F6F-4994-9276-6A280ACC3566}" type="slidenum">
              <a:rPr lang="en-US"/>
              <a:pPr/>
              <a:t>4</a:t>
            </a:fld>
            <a:endParaRPr lang="en-US"/>
          </a:p>
        </p:txBody>
      </p:sp>
      <p:sp>
        <p:nvSpPr>
          <p:cNvPr id="254979" name="Rectangle 2"/>
          <p:cNvSpPr>
            <a:spLocks noGrp="1" noRot="1" noChangeAspect="1" noChangeArrowheads="1" noTextEdit="1"/>
          </p:cNvSpPr>
          <p:nvPr>
            <p:ph type="sldImg"/>
          </p:nvPr>
        </p:nvSpPr>
        <p:spPr>
          <a:ln/>
        </p:spPr>
      </p:sp>
      <p:sp>
        <p:nvSpPr>
          <p:cNvPr id="254980" name="Rectangle 5"/>
          <p:cNvSpPr>
            <a:spLocks noGrp="1" noChangeArrowheads="1"/>
          </p:cNvSpPr>
          <p:nvPr>
            <p:ph type="body" idx="1"/>
          </p:nvPr>
        </p:nvSpPr>
        <p:spPr>
          <a:xfrm>
            <a:off x="685330" y="4342847"/>
            <a:ext cx="5487340" cy="4572000"/>
          </a:xfrm>
          <a:noFill/>
          <a:ln/>
        </p:spPr>
        <p:txBody>
          <a:bodyPr>
            <a:normAutofit lnSpcReduction="10000"/>
          </a:bodyPr>
          <a:lstStyle/>
          <a:p>
            <a:pPr>
              <a:lnSpc>
                <a:spcPct val="80000"/>
              </a:lnSpc>
            </a:pPr>
            <a:r>
              <a:rPr lang="en-US" sz="1100" dirty="0"/>
              <a:t>In the Tacoma Urban Network, a board </a:t>
            </a:r>
            <a:r>
              <a:rPr lang="en-US" sz="1100" dirty="0" smtClean="0"/>
              <a:t>member </a:t>
            </a:r>
            <a:r>
              <a:rPr lang="en-US" sz="1100" dirty="0"/>
              <a:t>is also a 5</a:t>
            </a:r>
            <a:r>
              <a:rPr lang="en-US" sz="1100" baseline="30000" dirty="0"/>
              <a:t>th</a:t>
            </a:r>
            <a:r>
              <a:rPr lang="en-US" sz="1100" dirty="0"/>
              <a:t> grade </a:t>
            </a:r>
            <a:r>
              <a:rPr lang="en-US" sz="1100" dirty="0" smtClean="0"/>
              <a:t>teacher. </a:t>
            </a:r>
            <a:r>
              <a:rPr lang="en-US" sz="1100" dirty="0"/>
              <a:t>Although her students come from diverse and often stressful community conditions, </a:t>
            </a:r>
            <a:r>
              <a:rPr lang="en-US" sz="1100" dirty="0" smtClean="0"/>
              <a:t>the classroom is manageable</a:t>
            </a:r>
            <a:r>
              <a:rPr lang="en-US" sz="1100" baseline="0" dirty="0" smtClean="0"/>
              <a:t> </a:t>
            </a:r>
            <a:r>
              <a:rPr lang="en-US" sz="1100" dirty="0" smtClean="0"/>
              <a:t>because </a:t>
            </a:r>
            <a:r>
              <a:rPr lang="en-US" sz="1100" dirty="0"/>
              <a:t>adverse childhood experiences (ACEs) have </a:t>
            </a:r>
            <a:r>
              <a:rPr lang="en-US" sz="1100" dirty="0" smtClean="0"/>
              <a:t>been </a:t>
            </a:r>
            <a:r>
              <a:rPr lang="en-US" sz="1100" dirty="0"/>
              <a:t>on her agenda for 10 years now through her connection to the Family Policy Council. </a:t>
            </a:r>
          </a:p>
          <a:p>
            <a:pPr>
              <a:lnSpc>
                <a:spcPct val="80000"/>
              </a:lnSpc>
            </a:pPr>
            <a:endParaRPr lang="en-US" sz="1100" dirty="0"/>
          </a:p>
          <a:p>
            <a:pPr>
              <a:lnSpc>
                <a:spcPct val="80000"/>
              </a:lnSpc>
            </a:pPr>
            <a:r>
              <a:rPr lang="en-US" sz="1100" dirty="0" smtClean="0"/>
              <a:t>This board</a:t>
            </a:r>
            <a:r>
              <a:rPr lang="en-US" sz="1100" baseline="0" dirty="0" smtClean="0"/>
              <a:t> member</a:t>
            </a:r>
            <a:r>
              <a:rPr lang="en-US" sz="1100" dirty="0" smtClean="0"/>
              <a:t> </a:t>
            </a:r>
            <a:r>
              <a:rPr lang="en-US" sz="1100" dirty="0"/>
              <a:t>is a teacher who can gauge the stress and trauma levels of her students. “I know when someone in the classroom has experienced trauma in life. I can see the signals and I can shift...I need to help this kid calm down.” </a:t>
            </a:r>
          </a:p>
          <a:p>
            <a:pPr>
              <a:lnSpc>
                <a:spcPct val="80000"/>
              </a:lnSpc>
            </a:pPr>
            <a:endParaRPr lang="en-US" sz="1100" dirty="0"/>
          </a:p>
          <a:p>
            <a:pPr>
              <a:lnSpc>
                <a:spcPct val="80000"/>
              </a:lnSpc>
            </a:pPr>
            <a:r>
              <a:rPr lang="en-US" sz="1100" dirty="0"/>
              <a:t>In 2009 the Tacoma Urban Community Network paid for </a:t>
            </a:r>
            <a:r>
              <a:rPr lang="en-US" sz="1100" dirty="0" smtClean="0"/>
              <a:t>her to </a:t>
            </a:r>
            <a:r>
              <a:rPr lang="en-US" sz="1100" dirty="0"/>
              <a:t>train in the “Mind Up” curriculum. This program taught her how to teach her class about the brain, which fascinates the students. </a:t>
            </a:r>
            <a:r>
              <a:rPr lang="en-US" sz="1100" dirty="0" smtClean="0"/>
              <a:t>She discovered </a:t>
            </a:r>
            <a:r>
              <a:rPr lang="en-US" sz="1100" dirty="0"/>
              <a:t>that discussing real life examples about how stress impacts the brain and body really holds the student’s attention. Simple classroom activities such as breathing exercises and “white noise” listening sessions for students have contributed to them learning mindfulness, or being in the moment. This change noticeably increases awareness and paying attention to what is happening in their world which makes school discipline much easier – overall incidents have decreased. </a:t>
            </a:r>
            <a:r>
              <a:rPr lang="en-US" sz="1100" dirty="0" smtClean="0"/>
              <a:t>The students </a:t>
            </a:r>
            <a:r>
              <a:rPr lang="en-US" sz="1100" dirty="0"/>
              <a:t>can temporarily let go of what is happening at home and focus on their roles as students. They can focus on contributing to a shared positive experience in the classroom. </a:t>
            </a:r>
          </a:p>
          <a:p>
            <a:pPr>
              <a:lnSpc>
                <a:spcPct val="80000"/>
              </a:lnSpc>
            </a:pPr>
            <a:endParaRPr lang="en-US" sz="1100" dirty="0"/>
          </a:p>
          <a:p>
            <a:pPr>
              <a:lnSpc>
                <a:spcPct val="80000"/>
              </a:lnSpc>
            </a:pPr>
            <a:r>
              <a:rPr lang="en-US" sz="1100" dirty="0"/>
              <a:t>The students in </a:t>
            </a:r>
            <a:r>
              <a:rPr lang="en-US" sz="1100" dirty="0" smtClean="0"/>
              <a:t>this classroom </a:t>
            </a:r>
            <a:r>
              <a:rPr lang="en-US" sz="1100" dirty="0"/>
              <a:t>are now asking for calming techniques- they can self-diagnose and ask for help!</a:t>
            </a:r>
          </a:p>
          <a:p>
            <a:pPr>
              <a:lnSpc>
                <a:spcPct val="80000"/>
              </a:lnSpc>
            </a:pPr>
            <a:endParaRPr lang="en-US" sz="1100" dirty="0"/>
          </a:p>
          <a:p>
            <a:pPr>
              <a:lnSpc>
                <a:spcPct val="80000"/>
              </a:lnSpc>
            </a:pPr>
            <a:r>
              <a:rPr lang="en-US" sz="1100" dirty="0"/>
              <a:t>One girl in her class is the daughter of a single, methamphetamine addicted mother. She and her 4 brothers routinely move from shelter to shelter. Math was hard for her and she was having difficulty passing the tests. Recently, she performed the calming technique with </a:t>
            </a:r>
            <a:r>
              <a:rPr lang="en-US" sz="1100" dirty="0" smtClean="0"/>
              <a:t>her teacher before </a:t>
            </a:r>
            <a:r>
              <a:rPr lang="en-US" sz="1100" dirty="0"/>
              <a:t>taking a math test – and </a:t>
            </a:r>
            <a:r>
              <a:rPr lang="en-US" sz="1100" dirty="0" smtClean="0"/>
              <a:t>passed</a:t>
            </a:r>
            <a:r>
              <a:rPr lang="en-US" sz="1100" dirty="0"/>
              <a:t>!</a:t>
            </a:r>
          </a:p>
          <a:p>
            <a:pPr>
              <a:lnSpc>
                <a:spcPct val="80000"/>
              </a:lnSpc>
            </a:pPr>
            <a:endParaRPr lang="en-US" sz="1100" dirty="0"/>
          </a:p>
          <a:p>
            <a:pPr marL="0" marR="0" indent="0" algn="l" defTabSz="914400" rtl="0" eaLnBrk="1" fontAlgn="auto" latinLnBrk="0" hangingPunct="1">
              <a:lnSpc>
                <a:spcPct val="80000"/>
              </a:lnSpc>
              <a:spcBef>
                <a:spcPts val="0"/>
              </a:spcBef>
              <a:spcAft>
                <a:spcPts val="0"/>
              </a:spcAft>
              <a:buClrTx/>
              <a:buSzTx/>
              <a:buFontTx/>
              <a:buNone/>
              <a:tabLst/>
              <a:defRPr/>
            </a:pPr>
            <a:r>
              <a:rPr lang="en-US" sz="1100" b="0" dirty="0" smtClean="0"/>
              <a:t>Available</a:t>
            </a:r>
            <a:r>
              <a:rPr lang="en-US" sz="1100" b="0" baseline="0" dirty="0" smtClean="0"/>
              <a:t> more broadly, </a:t>
            </a:r>
            <a:r>
              <a:rPr lang="en-US" sz="1100" b="0" dirty="0" smtClean="0"/>
              <a:t>Washington also </a:t>
            </a:r>
            <a:r>
              <a:rPr lang="en-US" sz="1100" b="0" dirty="0"/>
              <a:t>has </a:t>
            </a:r>
            <a:r>
              <a:rPr lang="en-US" sz="1100" b="0" dirty="0" smtClean="0"/>
              <a:t>developed the </a:t>
            </a:r>
            <a:r>
              <a:rPr lang="en-US" sz="1100" b="0" dirty="0"/>
              <a:t>Compassionate Schools </a:t>
            </a:r>
            <a:r>
              <a:rPr lang="en-US" sz="1100" b="0" dirty="0" smtClean="0"/>
              <a:t>curriculum.</a:t>
            </a:r>
            <a:r>
              <a:rPr lang="en-US" sz="1100" b="0" baseline="0" dirty="0" smtClean="0"/>
              <a:t> The </a:t>
            </a:r>
            <a:r>
              <a:rPr lang="en-US" sz="1100" dirty="0" smtClean="0">
                <a:latin typeface="+mn-lt"/>
              </a:rPr>
              <a:t>Office</a:t>
            </a:r>
            <a:r>
              <a:rPr lang="en-US" sz="1100" baseline="0" dirty="0" smtClean="0">
                <a:latin typeface="+mn-lt"/>
              </a:rPr>
              <a:t> of the </a:t>
            </a:r>
            <a:r>
              <a:rPr lang="en-US" sz="1100" dirty="0" smtClean="0">
                <a:latin typeface="+mn-lt"/>
              </a:rPr>
              <a:t>Superintendent</a:t>
            </a:r>
            <a:r>
              <a:rPr lang="en-US" sz="1100" baseline="0" dirty="0" smtClean="0">
                <a:latin typeface="+mn-lt"/>
              </a:rPr>
              <a:t> of </a:t>
            </a:r>
            <a:r>
              <a:rPr lang="en-US" sz="1100" dirty="0" smtClean="0">
                <a:latin typeface="+mn-lt"/>
              </a:rPr>
              <a:t>Public</a:t>
            </a:r>
            <a:r>
              <a:rPr lang="en-US" sz="1100" baseline="0" dirty="0" smtClean="0">
                <a:latin typeface="+mn-lt"/>
              </a:rPr>
              <a:t> </a:t>
            </a:r>
            <a:r>
              <a:rPr lang="en-US" sz="1100" dirty="0" smtClean="0">
                <a:latin typeface="+mn-lt"/>
              </a:rPr>
              <a:t>Instruction introduced the Compassionate Schools initiative, which supports local school districts in reducing the non-academic barriers to schools success that are created by trauma (2008). </a:t>
            </a:r>
            <a:r>
              <a:rPr lang="en-US" sz="1100" dirty="0" smtClean="0"/>
              <a:t>Compassionate Schools benefit all students who attend but focus on students chronically exposed to stress and trauma in their lives. These schools create compassionate classrooms and foster compassionate attitudes of their school staff. The goal is to keep students engaged and learning by creating and supporting a healthy climate and culture within the school where all students can learn.</a:t>
            </a:r>
            <a:r>
              <a:rPr lang="en-US" sz="1100" dirty="0" smtClean="0">
                <a:latin typeface="+mn-lt"/>
              </a:rPr>
              <a:t> (</a:t>
            </a:r>
            <a:r>
              <a:rPr lang="en-US" sz="1100" dirty="0" smtClean="0">
                <a:latin typeface="+mn-lt"/>
                <a:hlinkClick r:id="rId3"/>
              </a:rPr>
              <a:t>http://www.k12.wa.us/CompassionateSchools/default.aspx</a:t>
            </a:r>
            <a:r>
              <a:rPr lang="en-US" sz="1100" dirty="0" smtClean="0">
                <a:latin typeface="+mn-lt"/>
              </a:rPr>
              <a:t>)</a:t>
            </a:r>
          </a:p>
          <a:p>
            <a:pPr>
              <a:lnSpc>
                <a:spcPct val="80000"/>
              </a:lnSpc>
            </a:pPr>
            <a:endParaRPr lang="en-US" sz="1100" b="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7"/>
          <p:cNvSpPr>
            <a:spLocks noGrp="1" noChangeArrowheads="1"/>
          </p:cNvSpPr>
          <p:nvPr>
            <p:ph type="sldNum" sz="quarter" idx="5"/>
          </p:nvPr>
        </p:nvSpPr>
        <p:spPr>
          <a:noFill/>
        </p:spPr>
        <p:txBody>
          <a:bodyPr/>
          <a:lstStyle/>
          <a:p>
            <a:fld id="{CF783D15-BCF1-41C8-9420-9B2BDE8B56C8}" type="slidenum">
              <a:rPr lang="en-US"/>
              <a:pPr/>
              <a:t>5</a:t>
            </a:fld>
            <a:endParaRPr lang="en-US"/>
          </a:p>
        </p:txBody>
      </p:sp>
      <p:sp>
        <p:nvSpPr>
          <p:cNvPr id="257027" name="Rectangle 2"/>
          <p:cNvSpPr>
            <a:spLocks noGrp="1" noRot="1" noChangeAspect="1" noChangeArrowheads="1" noTextEdit="1"/>
          </p:cNvSpPr>
          <p:nvPr>
            <p:ph type="sldImg"/>
          </p:nvPr>
        </p:nvSpPr>
        <p:spPr>
          <a:ln/>
        </p:spPr>
      </p:sp>
      <p:sp>
        <p:nvSpPr>
          <p:cNvPr id="257028" name="Rectangle 5"/>
          <p:cNvSpPr>
            <a:spLocks noGrp="1" noChangeArrowheads="1"/>
          </p:cNvSpPr>
          <p:nvPr>
            <p:ph type="body" idx="1"/>
          </p:nvPr>
        </p:nvSpPr>
        <p:spPr>
          <a:noFill/>
          <a:ln/>
        </p:spPr>
        <p:txBody>
          <a:bodyPr>
            <a:noAutofit/>
          </a:bodyPr>
          <a:lstStyle/>
          <a:p>
            <a:r>
              <a:rPr lang="en-US" sz="800" dirty="0" smtClean="0"/>
              <a:t>The Spokane Network has taken a data-driven approach,</a:t>
            </a:r>
            <a:r>
              <a:rPr lang="en-US" sz="800" baseline="0" dirty="0" smtClean="0"/>
              <a:t> disseminating and collecting adverse childhood experiences locally. In 2007 the Network  coordinated the “</a:t>
            </a:r>
            <a:r>
              <a:rPr lang="en-US" sz="800" dirty="0" smtClean="0"/>
              <a:t>Hurt to Hope” conference; in 2009 the “Hope to Resilience” conference.</a:t>
            </a:r>
          </a:p>
          <a:p>
            <a:endParaRPr lang="en-US" sz="800" dirty="0" smtClean="0"/>
          </a:p>
          <a:p>
            <a:r>
              <a:rPr lang="en-US" sz="800" dirty="0" smtClean="0"/>
              <a:t>Since</a:t>
            </a:r>
            <a:r>
              <a:rPr lang="en-US" sz="800" baseline="0" dirty="0" smtClean="0"/>
              <a:t> then a Spokane Network research initiative has not only changed the way in which schools react to students who “misbehave,” it has stimulated interest in social and emotional development and learning among school district leaders, using complex trauma as a foundation. </a:t>
            </a:r>
            <a:endParaRPr lang="en-US" sz="800" dirty="0" smtClean="0"/>
          </a:p>
          <a:p>
            <a:endParaRPr lang="en-US" sz="800" dirty="0" smtClean="0"/>
          </a:p>
          <a:p>
            <a:pPr defTabSz="931774">
              <a:defRPr/>
            </a:pPr>
            <a:r>
              <a:rPr lang="en-US" sz="800" dirty="0" smtClean="0"/>
              <a:t>The</a:t>
            </a:r>
            <a:r>
              <a:rPr lang="en-US" sz="800" baseline="0" dirty="0" smtClean="0"/>
              <a:t> research initiative has c</a:t>
            </a:r>
            <a:r>
              <a:rPr lang="en-US" sz="800" dirty="0" smtClean="0"/>
              <a:t>ollected ACE data and proxy for ACEs of 2,101 randomly selected students in 10 buildings by 200 teachers (5-10 year olds). The schools included both  Title-One and non-Title- One schools, representing different income brackets in the community. </a:t>
            </a:r>
          </a:p>
          <a:p>
            <a:pPr defTabSz="931774">
              <a:defRPr/>
            </a:pPr>
            <a:endParaRPr lang="en-US" sz="8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800" dirty="0" smtClean="0"/>
              <a:t>Teachers and building administrators completed reports of known concerns regarding academic, health and adverse event exposure for the individual randomly selected students,</a:t>
            </a:r>
            <a:r>
              <a:rPr lang="en-US" sz="800" baseline="0" dirty="0" smtClean="0"/>
              <a:t> acknowledging that in this relational setting teachers </a:t>
            </a:r>
            <a:r>
              <a:rPr lang="en-US" sz="800" dirty="0" smtClean="0"/>
              <a:t>“know a great deal about the children in your care and you can tell their story.” Adverse Events include: referral to child protective services, family violence, exposures to community violence, and residential instability  (using a McKinney Vento definition).</a:t>
            </a:r>
          </a:p>
          <a:p>
            <a:pPr>
              <a:buFont typeface="Arial" pitchFamily="34" charset="0"/>
              <a:buNone/>
            </a:pPr>
            <a:endParaRPr lang="en-US" sz="800" dirty="0" smtClean="0"/>
          </a:p>
          <a:p>
            <a:pPr>
              <a:buFont typeface="Arial" pitchFamily="34" charset="0"/>
              <a:buNone/>
            </a:pPr>
            <a:r>
              <a:rPr lang="en-US" sz="800" dirty="0" smtClean="0"/>
              <a:t>Findings show:</a:t>
            </a:r>
          </a:p>
          <a:p>
            <a:pPr>
              <a:buFont typeface="Arial" pitchFamily="34" charset="0"/>
              <a:buNone/>
            </a:pPr>
            <a:r>
              <a:rPr lang="en-US" sz="800" dirty="0" smtClean="0"/>
              <a:t>Adverse Events are the greatest single predictor for health, attendance, and behavior;</a:t>
            </a:r>
          </a:p>
          <a:p>
            <a:pPr marL="349415" indent="-349415"/>
            <a:r>
              <a:rPr lang="en-US" sz="800" dirty="0" smtClean="0"/>
              <a:t>Adverse Events are the second strongest predictor, after special education status, for academic failure;</a:t>
            </a:r>
          </a:p>
          <a:p>
            <a:pPr marL="349415" indent="-349415"/>
            <a:r>
              <a:rPr lang="en-US" sz="800" dirty="0" smtClean="0"/>
              <a:t>The relationship between academic achievement and health status appears much less related to income than to Adverse</a:t>
            </a:r>
            <a:r>
              <a:rPr lang="en-US" sz="800" baseline="0" dirty="0" smtClean="0"/>
              <a:t> Events.</a:t>
            </a:r>
          </a:p>
          <a:p>
            <a:pPr marL="349415" indent="-349415"/>
            <a:endParaRPr lang="en-US" sz="800" baseline="0" dirty="0" smtClean="0"/>
          </a:p>
          <a:p>
            <a:pPr marL="349415" indent="-349415"/>
            <a:r>
              <a:rPr lang="en-US" sz="800" baseline="0" dirty="0" smtClean="0"/>
              <a:t>Overall, significant exposure to adverse events is commonplace with one-in-five young children exposed to two or more significant stressors.</a:t>
            </a:r>
          </a:p>
          <a:p>
            <a:pPr marL="349415" indent="-349415"/>
            <a:r>
              <a:rPr lang="en-US" sz="800" baseline="0" dirty="0" smtClean="0"/>
              <a:t>These results confirm adult studies that exposure to adverse events is a common experience in life. These results suggest that tracking adverse</a:t>
            </a:r>
          </a:p>
          <a:p>
            <a:pPr marL="349415" indent="-349415"/>
            <a:r>
              <a:rPr lang="en-US" sz="800" baseline="0" dirty="0" smtClean="0"/>
              <a:t>childhood experiences and events early in life may be the most powerful predictor of health, attendance and behavior. </a:t>
            </a:r>
            <a:endParaRPr lang="en-US" sz="800" dirty="0" smtClean="0">
              <a:latin typeface="Sylfaen" pitchFamily="18" charset="0"/>
            </a:endParaRPr>
          </a:p>
          <a:p>
            <a:endParaRPr lang="en-US" sz="800" dirty="0" smtClean="0"/>
          </a:p>
          <a:p>
            <a:r>
              <a:rPr lang="en-US" sz="800" dirty="0" smtClean="0"/>
              <a:t>This work has supported teachers and school administrators in understanding</a:t>
            </a:r>
            <a:r>
              <a:rPr lang="en-US" sz="800" baseline="0" dirty="0" smtClean="0"/>
              <a:t> biological responses and neurological developmental effects and recognizing the opportunity to assist learning by supporting student affect regulation and de-escalating trauma response. </a:t>
            </a:r>
          </a:p>
          <a:p>
            <a:endParaRPr lang="en-US" sz="8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t>The Spokane Network is now leading the coordination of the Pacific Northwest Complex Trauma Treatment Network developed by the national Trauma Center. This Complex Trauma Treatment </a:t>
            </a:r>
            <a:r>
              <a:rPr lang="en-US" sz="800" dirty="0" smtClean="0"/>
              <a:t>Network</a:t>
            </a:r>
            <a:r>
              <a:rPr lang="en-US" sz="800" baseline="0" dirty="0" smtClean="0"/>
              <a:t> brings together </a:t>
            </a:r>
            <a:r>
              <a:rPr lang="en-US" sz="800" dirty="0" smtClean="0"/>
              <a:t>school teachers, administrators and community members to learn</a:t>
            </a:r>
            <a:r>
              <a:rPr lang="en-US" sz="800" baseline="0" dirty="0" smtClean="0"/>
              <a:t> and </a:t>
            </a:r>
            <a:r>
              <a:rPr lang="en-US" sz="800" dirty="0" smtClean="0"/>
              <a:t>exchange practice improvement. </a:t>
            </a:r>
          </a:p>
          <a:p>
            <a:endParaRPr lang="en-US" sz="800" baseline="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7"/>
          <p:cNvSpPr>
            <a:spLocks noGrp="1" noChangeArrowheads="1"/>
          </p:cNvSpPr>
          <p:nvPr>
            <p:ph type="sldNum" sz="quarter" idx="5"/>
          </p:nvPr>
        </p:nvSpPr>
        <p:spPr>
          <a:noFill/>
        </p:spPr>
        <p:txBody>
          <a:bodyPr/>
          <a:lstStyle/>
          <a:p>
            <a:fld id="{582ACD18-7310-4E5E-9C5C-E893C049BF38}" type="slidenum">
              <a:rPr lang="en-US"/>
              <a:pPr/>
              <a:t>6</a:t>
            </a:fld>
            <a:endParaRPr lang="en-US"/>
          </a:p>
        </p:txBody>
      </p:sp>
      <p:sp>
        <p:nvSpPr>
          <p:cNvPr id="259075" name="Rectangle 2"/>
          <p:cNvSpPr>
            <a:spLocks noGrp="1" noRot="1" noChangeAspect="1" noChangeArrowheads="1" noTextEdit="1"/>
          </p:cNvSpPr>
          <p:nvPr>
            <p:ph type="sldImg"/>
          </p:nvPr>
        </p:nvSpPr>
        <p:spPr>
          <a:ln/>
        </p:spPr>
      </p:sp>
      <p:sp>
        <p:nvSpPr>
          <p:cNvPr id="259076" name="Rectangle 5"/>
          <p:cNvSpPr>
            <a:spLocks noGrp="1" noChangeArrowheads="1"/>
          </p:cNvSpPr>
          <p:nvPr>
            <p:ph type="body" idx="1"/>
          </p:nvPr>
        </p:nvSpPr>
        <p:spPr>
          <a:noFill/>
          <a:ln/>
        </p:spPr>
        <p:txBody>
          <a:bodyPr>
            <a:normAutofit/>
          </a:bodyPr>
          <a:lstStyle/>
          <a:p>
            <a:r>
              <a:rPr lang="en-US" sz="1000" dirty="0" smtClean="0"/>
              <a:t>When a student enters survival mode and appears to manipulate it all depends on how you handle their miscue. And there is evidence that you don’t have to punish students to hold</a:t>
            </a:r>
            <a:r>
              <a:rPr lang="en-US" sz="1000" baseline="0" dirty="0" smtClean="0"/>
              <a:t> them accountable. </a:t>
            </a:r>
          </a:p>
          <a:p>
            <a:endParaRPr lang="en-US" sz="1000" dirty="0" smtClean="0"/>
          </a:p>
          <a:p>
            <a:r>
              <a:rPr lang="en-US" sz="1000" dirty="0" smtClean="0"/>
              <a:t>In Lincoln high school in Walla Walla, students are allowed to self-correct</a:t>
            </a:r>
            <a:r>
              <a:rPr lang="en-US" sz="1000" baseline="0" dirty="0" smtClean="0"/>
              <a:t> with faculty guidance. And it’s working:</a:t>
            </a:r>
            <a:endParaRPr lang="en-US" sz="1000" dirty="0" smtClean="0"/>
          </a:p>
          <a:p>
            <a:r>
              <a:rPr lang="en-US" sz="1000" dirty="0" smtClean="0"/>
              <a:t>4 years ago 9 students graduated. </a:t>
            </a:r>
          </a:p>
          <a:p>
            <a:r>
              <a:rPr lang="en-US" sz="1000" dirty="0" smtClean="0"/>
              <a:t>This year (2011) as many as 48 are expected to graduate.</a:t>
            </a:r>
          </a:p>
          <a:p>
            <a:endParaRPr lang="en-US" sz="1000" dirty="0" smtClean="0"/>
          </a:p>
          <a:p>
            <a:r>
              <a:rPr lang="en-US" sz="1000" dirty="0" smtClean="0"/>
              <a:t>Students are required to calm before a discipline decision can be made. </a:t>
            </a:r>
            <a:r>
              <a:rPr lang="en-US" sz="1000" baseline="0" dirty="0" smtClean="0"/>
              <a:t>De</a:t>
            </a:r>
            <a:r>
              <a:rPr lang="en-US" sz="1000" dirty="0" smtClean="0"/>
              <a:t>cisions will not be made when either the students or the principle are triggered, emotionally charged or in a fight or flight mode. This means sometimes both the faculty and students have to go home and sleep on it.</a:t>
            </a:r>
            <a:r>
              <a:rPr lang="en-US" sz="1000" baseline="0" dirty="0" smtClean="0"/>
              <a:t> </a:t>
            </a:r>
          </a:p>
          <a:p>
            <a:endParaRPr lang="en-US" sz="1000" baseline="0" dirty="0" smtClean="0"/>
          </a:p>
          <a:p>
            <a:r>
              <a:rPr lang="en-US" sz="1000" dirty="0" smtClean="0"/>
              <a:t>When a student is sent to the principles office the are tools to guide</a:t>
            </a:r>
            <a:r>
              <a:rPr lang="en-US" sz="1000" baseline="0" dirty="0" smtClean="0"/>
              <a:t> the discussion. The ACEs are laid out on a poster as are characteristics of resiliency. And a t</a:t>
            </a:r>
            <a:r>
              <a:rPr lang="en-US" sz="1000" dirty="0" smtClean="0"/>
              <a:t>arget lays</a:t>
            </a:r>
            <a:r>
              <a:rPr lang="en-US" sz="1000" baseline="0" dirty="0" smtClean="0"/>
              <a:t> on the desk. Each colored ring represents an emotional state. When you are in the outer ring you are “in the red;” the emotional state is noticeably aroused and defensive or offensive. Recommendation is made to return to the green, where the mind is calm and capable of rational thought. With this approach it has been observed that students will return the next day and make appropriate apologies before returning to discuss further action with the principle. </a:t>
            </a:r>
            <a:endParaRPr lang="en-US" sz="1000" dirty="0" smtClean="0"/>
          </a:p>
          <a:p>
            <a:endParaRPr lang="en-US" sz="1000" dirty="0" smtClean="0"/>
          </a:p>
          <a:p>
            <a:r>
              <a:rPr lang="en-US" sz="1000" dirty="0" smtClean="0"/>
              <a:t>In four years discipline has gone down 35%; out of school suspensions has gone down 60%.</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7"/>
          <p:cNvSpPr>
            <a:spLocks noGrp="1" noChangeArrowheads="1"/>
          </p:cNvSpPr>
          <p:nvPr>
            <p:ph type="sldNum" sz="quarter" idx="5"/>
          </p:nvPr>
        </p:nvSpPr>
        <p:spPr>
          <a:noFill/>
        </p:spPr>
        <p:txBody>
          <a:bodyPr/>
          <a:lstStyle/>
          <a:p>
            <a:fld id="{A0DFEC74-2A62-495E-92F3-A2143E27D105}" type="slidenum">
              <a:rPr lang="en-US"/>
              <a:pPr/>
              <a:t>7</a:t>
            </a:fld>
            <a:endParaRPr lang="en-US"/>
          </a:p>
        </p:txBody>
      </p:sp>
      <p:sp>
        <p:nvSpPr>
          <p:cNvPr id="261123" name="Rectangle 2"/>
          <p:cNvSpPr>
            <a:spLocks noGrp="1" noRot="1" noChangeAspect="1" noChangeArrowheads="1" noTextEdit="1"/>
          </p:cNvSpPr>
          <p:nvPr>
            <p:ph type="sldImg"/>
          </p:nvPr>
        </p:nvSpPr>
        <p:spPr>
          <a:ln/>
        </p:spPr>
      </p:sp>
      <p:sp>
        <p:nvSpPr>
          <p:cNvPr id="261124" name="Rectangle 5"/>
          <p:cNvSpPr>
            <a:spLocks noGrp="1" noChangeArrowheads="1"/>
          </p:cNvSpPr>
          <p:nvPr>
            <p:ph type="body" idx="1"/>
          </p:nvPr>
        </p:nvSpPr>
        <p:spPr>
          <a:noFill/>
          <a:ln/>
        </p:spPr>
        <p:txBody>
          <a:bodyPr>
            <a:normAutofit fontScale="85000" lnSpcReduction="10000"/>
          </a:bodyPr>
          <a:lstStyle/>
          <a:p>
            <a:r>
              <a:rPr lang="en-US" dirty="0" smtClean="0"/>
              <a:t>Introducing flexibility  in residential a treatment program for 6-16 year old foster boys at the Cobb Center in Seattle has made a big difference in improving the quality of service. </a:t>
            </a:r>
          </a:p>
          <a:p>
            <a:endParaRPr lang="en-US" dirty="0" smtClean="0"/>
          </a:p>
          <a:p>
            <a:r>
              <a:rPr lang="en-US" dirty="0" smtClean="0"/>
              <a:t>Reinforced by research made available through the Family Policy Council,</a:t>
            </a:r>
            <a:r>
              <a:rPr lang="en-US" baseline="0" dirty="0" smtClean="0"/>
              <a:t> a</a:t>
            </a:r>
            <a:r>
              <a:rPr lang="en-US" dirty="0" smtClean="0"/>
              <a:t> residential program advisor has embraced his belief that these young foster boy’s “inability to meet [our] expectations is not their choice.” The advisor understands what happens when a young person has had their nervous system “hijacked”. He understands the underlying biological link to the constant triggering of his resident’s “fight or flight” response and how it delays growth resulting in a child who is “stuck” in younger developmental stage. Learning about the effects of Adverse Childhood Experiences on children’s brain development lead him to change the approach used in his facility. The center to tailor a new approach that emphasizes a change in their philosophy toward a less authoritarian and more flexible staff. This allows the adults and youth to “meet in the middle” and focus on compromise as a role modeling technique. </a:t>
            </a:r>
          </a:p>
          <a:p>
            <a:endParaRPr lang="en-US" dirty="0" smtClean="0"/>
          </a:p>
          <a:p>
            <a:r>
              <a:rPr lang="en-US" dirty="0" smtClean="0"/>
              <a:t>The results are positive and healthier for everyone involved.</a:t>
            </a:r>
          </a:p>
          <a:p>
            <a:endParaRPr lang="en-US" dirty="0" smtClean="0"/>
          </a:p>
          <a:p>
            <a:r>
              <a:rPr lang="en-US" dirty="0" smtClean="0"/>
              <a:t>This is particularly extraordinary during this economic downturn. The dramatic reduction in funding streams had required the Cobb Center to downsize programs by two-thirds. Circulating new research has created an opportunity to see change differently and adapt to the challenging circumstances. The ACE Study combined with the Sanctuary Model and the Restorative Approach developed a new model. For some, this shift from an authoritarian model to a more compromising approach was not easy and the time transition was apparent. Transitioning to a smaller staff while moving in a new direction established clarity and cohesion around a new vision. </a:t>
            </a:r>
          </a:p>
          <a:p>
            <a:endParaRPr lang="en-US" dirty="0" smtClean="0"/>
          </a:p>
          <a:p>
            <a:r>
              <a:rPr lang="en-US" dirty="0" smtClean="0"/>
              <a:t>As a result of the new ACEs-focused direction at his facility,</a:t>
            </a:r>
            <a:r>
              <a:rPr lang="en-US" baseline="0" dirty="0" smtClean="0"/>
              <a:t> this advisor </a:t>
            </a:r>
            <a:r>
              <a:rPr lang="en-US" dirty="0" smtClean="0"/>
              <a:t>is seeing many fewer physical interventions, less policing, deeper and more reciprocal bonds, a less punitive and coercive power-based approach with less emphasis on “power, control and compliance”. This has increased numbers of “relational” bonds and “highly individualized” teaching of “self-regulation” by the Cobb Center staff.</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7"/>
          <p:cNvSpPr>
            <a:spLocks noGrp="1" noChangeArrowheads="1"/>
          </p:cNvSpPr>
          <p:nvPr>
            <p:ph type="sldNum" sz="quarter" idx="5"/>
          </p:nvPr>
        </p:nvSpPr>
        <p:spPr>
          <a:noFill/>
        </p:spPr>
        <p:txBody>
          <a:bodyPr/>
          <a:lstStyle/>
          <a:p>
            <a:fld id="{178E8384-D40F-438D-A7A9-58F59D89463A}" type="slidenum">
              <a:rPr lang="en-US"/>
              <a:pPr/>
              <a:t>8</a:t>
            </a:fld>
            <a:endParaRPr lang="en-US"/>
          </a:p>
        </p:txBody>
      </p:sp>
      <p:sp>
        <p:nvSpPr>
          <p:cNvPr id="263171" name="Rectangle 2"/>
          <p:cNvSpPr>
            <a:spLocks noGrp="1" noRot="1" noChangeAspect="1" noChangeArrowheads="1" noTextEdit="1"/>
          </p:cNvSpPr>
          <p:nvPr>
            <p:ph type="sldImg"/>
          </p:nvPr>
        </p:nvSpPr>
        <p:spPr>
          <a:ln/>
        </p:spPr>
      </p:sp>
      <p:sp>
        <p:nvSpPr>
          <p:cNvPr id="87045" name="Rectangle 5"/>
          <p:cNvSpPr>
            <a:spLocks noGrp="1" noChangeArrowheads="1"/>
          </p:cNvSpPr>
          <p:nvPr>
            <p:ph type="body" idx="1"/>
          </p:nvPr>
        </p:nvSpPr>
        <p:spPr/>
        <p:txBody>
          <a:bodyPr>
            <a:noAutofit/>
          </a:bodyPr>
          <a:lstStyle/>
          <a:p>
            <a:pPr>
              <a:lnSpc>
                <a:spcPct val="80000"/>
              </a:lnSpc>
            </a:pPr>
            <a:r>
              <a:rPr lang="en-US" sz="900" dirty="0" smtClean="0"/>
              <a:t>In </a:t>
            </a:r>
            <a:r>
              <a:rPr lang="en-US" sz="900" dirty="0"/>
              <a:t>the Snohomish County Community Network, a Board Member is also a duty officer at the Department of Corrections. </a:t>
            </a:r>
          </a:p>
          <a:p>
            <a:pPr>
              <a:lnSpc>
                <a:spcPct val="80000"/>
              </a:lnSpc>
            </a:pPr>
            <a:endParaRPr lang="en-US" sz="900" dirty="0"/>
          </a:p>
          <a:p>
            <a:pPr>
              <a:lnSpc>
                <a:spcPct val="80000"/>
              </a:lnSpc>
            </a:pPr>
            <a:r>
              <a:rPr lang="en-US" sz="900" dirty="0" smtClean="0"/>
              <a:t>He, </a:t>
            </a:r>
            <a:r>
              <a:rPr lang="en-US" sz="900" dirty="0"/>
              <a:t>like all others, is keenly aware of non cooperative behavior. And like all officers, concern for his safety and the safety of his colleagues shapes the way </a:t>
            </a:r>
            <a:r>
              <a:rPr lang="en-US" sz="900" dirty="0" smtClean="0"/>
              <a:t>he </a:t>
            </a:r>
            <a:r>
              <a:rPr lang="en-US" sz="900" dirty="0"/>
              <a:t>interacts with offenders. But </a:t>
            </a:r>
            <a:r>
              <a:rPr lang="en-US" sz="900" dirty="0" smtClean="0"/>
              <a:t>his approach </a:t>
            </a:r>
            <a:r>
              <a:rPr lang="en-US" sz="900" dirty="0"/>
              <a:t>is somewhat different. He has focused on finding meaning behind offender behavior and reacts to provocative action with compassion.</a:t>
            </a:r>
          </a:p>
          <a:p>
            <a:pPr>
              <a:lnSpc>
                <a:spcPct val="80000"/>
              </a:lnSpc>
            </a:pPr>
            <a:endParaRPr lang="en-US" sz="900" dirty="0"/>
          </a:p>
          <a:p>
            <a:pPr>
              <a:lnSpc>
                <a:spcPct val="80000"/>
              </a:lnSpc>
            </a:pPr>
            <a:r>
              <a:rPr lang="en-US" sz="900" dirty="0"/>
              <a:t>At one time, while on duty, </a:t>
            </a:r>
            <a:r>
              <a:rPr lang="en-US" sz="900" dirty="0" smtClean="0"/>
              <a:t>he was </a:t>
            </a:r>
            <a:r>
              <a:rPr lang="en-US" sz="900" dirty="0"/>
              <a:t>asked to respond to a man crushing and snorting a pill in the waiting room. The typical response style of DOC officers would start with physical punishment, arrest and then test the substance to determine the ingredients of the drug. This was not </a:t>
            </a:r>
            <a:r>
              <a:rPr lang="en-US" sz="900" dirty="0" smtClean="0"/>
              <a:t>his approach</a:t>
            </a:r>
            <a:r>
              <a:rPr lang="en-US" sz="900" dirty="0"/>
              <a:t>. He first greeted the man, introduced himself and simply inquired, “what are you doing?” The man responded that crushing his prescription medication was more effective then swallowing it. </a:t>
            </a:r>
            <a:r>
              <a:rPr lang="en-US" sz="900" dirty="0" smtClean="0"/>
              <a:t>He asked </a:t>
            </a:r>
            <a:r>
              <a:rPr lang="en-US" sz="900" dirty="0"/>
              <a:t>to escort the man into an interview room where he could continue in private and the man agreed. </a:t>
            </a:r>
            <a:r>
              <a:rPr lang="en-US" sz="900" dirty="0" smtClean="0"/>
              <a:t>He continued </a:t>
            </a:r>
            <a:r>
              <a:rPr lang="en-US" sz="900" dirty="0"/>
              <a:t>conversation, in the style of a motivational interview, while a partner took a sample of the pill for testing. While </a:t>
            </a:r>
            <a:r>
              <a:rPr lang="en-US" sz="900" dirty="0" smtClean="0"/>
              <a:t>he continued </a:t>
            </a:r>
            <a:r>
              <a:rPr lang="en-US" sz="900" dirty="0"/>
              <a:t>the conversation he received notice that the drug tested positive for cocaine. With this confirmation </a:t>
            </a:r>
            <a:r>
              <a:rPr lang="en-US" sz="900" dirty="0" smtClean="0"/>
              <a:t>he asked </a:t>
            </a:r>
            <a:r>
              <a:rPr lang="en-US" sz="900" dirty="0"/>
              <a:t>the man to please stand up for arrest. </a:t>
            </a:r>
          </a:p>
          <a:p>
            <a:pPr>
              <a:lnSpc>
                <a:spcPct val="80000"/>
              </a:lnSpc>
            </a:pPr>
            <a:endParaRPr lang="en-US" sz="900" dirty="0"/>
          </a:p>
          <a:p>
            <a:pPr>
              <a:lnSpc>
                <a:spcPct val="80000"/>
              </a:lnSpc>
            </a:pPr>
            <a:r>
              <a:rPr lang="en-US" sz="900" dirty="0"/>
              <a:t>For years, when observing the behavior of offenders, </a:t>
            </a:r>
            <a:r>
              <a:rPr lang="en-US" sz="900" dirty="0" smtClean="0"/>
              <a:t>he had </a:t>
            </a:r>
            <a:r>
              <a:rPr lang="en-US" sz="900" dirty="0"/>
              <a:t>a hunch that the problems and behaviors they exhibited and landed them in prison might not be a choice but the outcome of experiences early in childhood that set a dysfunctional life trajectory. At no point does Sam want to heighten the situation to trigger old wounds.</a:t>
            </a:r>
          </a:p>
          <a:p>
            <a:pPr>
              <a:lnSpc>
                <a:spcPct val="80000"/>
              </a:lnSpc>
            </a:pPr>
            <a:endParaRPr lang="en-US" sz="900" dirty="0"/>
          </a:p>
          <a:p>
            <a:pPr>
              <a:lnSpc>
                <a:spcPct val="80000"/>
              </a:lnSpc>
            </a:pPr>
            <a:r>
              <a:rPr lang="en-US" sz="900" dirty="0" smtClean="0"/>
              <a:t>His inferences </a:t>
            </a:r>
            <a:r>
              <a:rPr lang="en-US" sz="900" dirty="0"/>
              <a:t>were reinforced during the course of his career through engagement with the Snohomish Community Network (Network), a </a:t>
            </a:r>
            <a:r>
              <a:rPr lang="en-US" sz="900" dirty="0" smtClean="0"/>
              <a:t>local affiliate </a:t>
            </a:r>
            <a:r>
              <a:rPr lang="en-US" sz="900" dirty="0"/>
              <a:t>of the Washington State Family Policy Council. Through the Network </a:t>
            </a:r>
            <a:r>
              <a:rPr lang="en-US" sz="900" dirty="0" smtClean="0"/>
              <a:t>he learned </a:t>
            </a:r>
            <a:r>
              <a:rPr lang="en-US" sz="900" dirty="0"/>
              <a:t>about the ACE Study. For </a:t>
            </a:r>
            <a:r>
              <a:rPr lang="en-US" sz="900" dirty="0" smtClean="0"/>
              <a:t>him, </a:t>
            </a:r>
            <a:r>
              <a:rPr lang="en-US" sz="900" dirty="0"/>
              <a:t>observing people with such obvious problems – history of criminal activity; lack of social supports; avoidance behavior; limited verbal abilities; slowed and measured body movements; irrational aggression or serious depression; drug addiction – implied that childhood adversity had a lot to do with how they are behaving now. Adaptation to adversity may have created differences in neurobiology to support functioning in the context of cumulative stress. And this adaptation although inappropriate was impressive. </a:t>
            </a:r>
            <a:r>
              <a:rPr lang="en-US" sz="900" dirty="0" smtClean="0"/>
              <a:t>He reset </a:t>
            </a:r>
            <a:r>
              <a:rPr lang="en-US" sz="900" dirty="0"/>
              <a:t>his expectations and saw offenders as normal human beings within the context of the life they have experienced. </a:t>
            </a:r>
            <a:r>
              <a:rPr lang="en-US" sz="900" kern="1200" dirty="0" smtClean="0">
                <a:solidFill>
                  <a:schemeClr val="tx1"/>
                </a:solidFill>
                <a:latin typeface="+mn-lt"/>
                <a:ea typeface="+mn-ea"/>
                <a:cs typeface="+mn-cs"/>
              </a:rPr>
              <a:t>While Department of Corrections staff usually give rapid verbal orders to offenders, the ACEs and neurobiology information helped him understand that emotionally abused boys, (read: adult male offenders) have a 10% smaller auditory cortex. They often have other problems with comprehension as well. So</a:t>
            </a:r>
            <a:r>
              <a:rPr lang="en-US" sz="900" kern="1200" baseline="0" dirty="0" smtClean="0">
                <a:solidFill>
                  <a:schemeClr val="tx1"/>
                </a:solidFill>
                <a:latin typeface="+mn-lt"/>
                <a:ea typeface="+mn-ea"/>
                <a:cs typeface="+mn-cs"/>
              </a:rPr>
              <a:t> he is </a:t>
            </a:r>
            <a:r>
              <a:rPr lang="en-US" sz="900" kern="1200" dirty="0" smtClean="0">
                <a:solidFill>
                  <a:schemeClr val="tx1"/>
                </a:solidFill>
                <a:latin typeface="+mn-lt"/>
                <a:ea typeface="+mn-ea"/>
                <a:cs typeface="+mn-cs"/>
              </a:rPr>
              <a:t>far more careful giving instructions</a:t>
            </a:r>
            <a:r>
              <a:rPr lang="en-US" sz="900" kern="1200" baseline="0" dirty="0" smtClean="0">
                <a:solidFill>
                  <a:schemeClr val="tx1"/>
                </a:solidFill>
                <a:latin typeface="+mn-lt"/>
                <a:ea typeface="+mn-ea"/>
                <a:cs typeface="+mn-cs"/>
              </a:rPr>
              <a:t> – talking slowing, repeating, writing down or rehearsing steps</a:t>
            </a:r>
            <a:r>
              <a:rPr lang="en-US" sz="900" kern="1200" dirty="0" smtClean="0">
                <a:solidFill>
                  <a:schemeClr val="tx1"/>
                </a:solidFill>
                <a:latin typeface="+mn-lt"/>
                <a:ea typeface="+mn-ea"/>
                <a:cs typeface="+mn-cs"/>
              </a:rPr>
              <a:t> in order to make sure they understand and really know what to do. When offenders succeed, everyone benefits, because offender success simply means they did what they were supposed to.</a:t>
            </a:r>
            <a:endParaRPr lang="en-US" sz="900" dirty="0" smtClean="0"/>
          </a:p>
          <a:p>
            <a:pPr>
              <a:lnSpc>
                <a:spcPct val="80000"/>
              </a:lnSpc>
            </a:pPr>
            <a:endParaRPr lang="en-US" sz="900" dirty="0"/>
          </a:p>
          <a:p>
            <a:pPr>
              <a:lnSpc>
                <a:spcPct val="80000"/>
              </a:lnSpc>
            </a:pPr>
            <a:r>
              <a:rPr lang="en-US" sz="900" dirty="0"/>
              <a:t>The next day at the unit meeting, </a:t>
            </a:r>
            <a:r>
              <a:rPr lang="en-US" sz="900" dirty="0" smtClean="0"/>
              <a:t>he learned </a:t>
            </a:r>
            <a:r>
              <a:rPr lang="en-US" sz="900" dirty="0"/>
              <a:t>that this was the first time the offender who had been snorting </a:t>
            </a:r>
            <a:r>
              <a:rPr lang="en-US" sz="900" dirty="0" smtClean="0"/>
              <a:t>cocaine</a:t>
            </a:r>
            <a:r>
              <a:rPr lang="en-US" sz="900" baseline="0" dirty="0" smtClean="0"/>
              <a:t> </a:t>
            </a:r>
            <a:r>
              <a:rPr lang="en-US" sz="900" dirty="0" smtClean="0"/>
              <a:t>was </a:t>
            </a:r>
            <a:r>
              <a:rPr lang="en-US" sz="900" dirty="0"/>
              <a:t>a reoccurring offender, </a:t>
            </a:r>
            <a:r>
              <a:rPr lang="en-US" sz="900" dirty="0" smtClean="0"/>
              <a:t>and had </a:t>
            </a:r>
            <a:r>
              <a:rPr lang="en-US" sz="900" dirty="0"/>
              <a:t>been arrested without spitting, biting, kicking an officer. </a:t>
            </a:r>
          </a:p>
          <a:p>
            <a:pPr>
              <a:lnSpc>
                <a:spcPct val="80000"/>
              </a:lnSpc>
            </a:pPr>
            <a:endParaRPr lang="en-US" sz="9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Slide Image Placeholder 1"/>
          <p:cNvSpPr>
            <a:spLocks noGrp="1" noRot="1" noChangeAspect="1"/>
          </p:cNvSpPr>
          <p:nvPr>
            <p:ph type="sldImg"/>
          </p:nvPr>
        </p:nvSpPr>
        <p:spPr>
          <a:ln/>
        </p:spPr>
      </p:sp>
      <p:sp>
        <p:nvSpPr>
          <p:cNvPr id="265219" name="Notes Placeholder 2"/>
          <p:cNvSpPr>
            <a:spLocks noGrp="1"/>
          </p:cNvSpPr>
          <p:nvPr>
            <p:ph type="body" idx="1"/>
          </p:nvPr>
        </p:nvSpPr>
        <p:spPr>
          <a:xfrm>
            <a:off x="373246" y="4342847"/>
            <a:ext cx="6111508" cy="4350749"/>
          </a:xfrm>
          <a:noFill/>
          <a:ln/>
        </p:spPr>
        <p:txBody>
          <a:bodyPr>
            <a:noAutofit/>
          </a:bodyPr>
          <a:lstStyle/>
          <a:p>
            <a:r>
              <a:rPr lang="en-US" sz="700" dirty="0" smtClean="0"/>
              <a:t>In </a:t>
            </a:r>
            <a:r>
              <a:rPr lang="en-US" sz="700" dirty="0"/>
              <a:t>2008 the Family Policy Council commissioned a study of communities that have had tremendous success improving the high school graduation rate.  We wanted to know what these communities are doing .  Are there common themes in the work that other communities can learn from?  While many communities have had success, four were chosen for study: Kitsap County, Northshore/Shoreline schools in King County, Walla Walla and the Port Gamble S’Klallam Tribe.  Every community uses a unique array of strategies to bring about positive change.  But, there are common elements among their approaches.  These include: Collaboration among community organizations and schools; Individual attention for students and very young children while working with the whole family; Flexibility and options to help students who are having difficulty; Responsiveness to cultural issues; Sending kids a message that people in the community care about them.</a:t>
            </a:r>
          </a:p>
          <a:p>
            <a:endParaRPr lang="en-US" sz="700" dirty="0"/>
          </a:p>
          <a:p>
            <a:r>
              <a:rPr lang="en-US" sz="700" dirty="0"/>
              <a:t>In 2007 and 2010 the Port Gamble S’Klallam Tribe celebrated a 100% high school graduation rate.  Statewide, only 53% of Native American Youth graduate from high school on time; only 60% graduate after extended high school years.  Complex conditions and historic trauma create challenges and barriers often misunderstood, overlooked, or neglected by majority culture. </a:t>
            </a:r>
            <a:r>
              <a:rPr lang="en-US" sz="700" dirty="0" smtClean="0"/>
              <a:t> In </a:t>
            </a:r>
            <a:r>
              <a:rPr lang="en-US" sz="700" dirty="0"/>
              <a:t>Port Gamble S’Klallam, Tribal members view “Culture as Prevention.” </a:t>
            </a:r>
          </a:p>
          <a:p>
            <a:endParaRPr lang="en-US" sz="700" dirty="0"/>
          </a:p>
          <a:p>
            <a:r>
              <a:rPr lang="en-US" sz="700" dirty="0"/>
              <a:t>Dual generation prevention services  and activities of the Tribe are aimed at youth and parents to improve the conditions for academic success and to support changes to community norms.  Every Tribal member constitutes the General Council of the Port Gamble S’Klallam Tribe.  One Tribal Council member shares that “As General Council, we all have a say.” The whole community, including Tribal Council members, adult community members, and staff in every department and program, strongly and consistently emphasize that Port Gamble S’Klallam children and youth are expected to graduate from high school.  The expectation for graduation is backed with an array of options that helps students who are having trouble, as well as strong affirmations of each child’s strengths.  </a:t>
            </a:r>
          </a:p>
          <a:p>
            <a:endParaRPr lang="en-US" sz="700" dirty="0"/>
          </a:p>
          <a:p>
            <a:r>
              <a:rPr lang="en-US" sz="700" dirty="0"/>
              <a:t>A reciprocal process of listening and improving, reflecting and acting in a way culture instructs and research supports, creates a mechanism for rapid response and individualized solutions.  The Port Gamble S’Klallam Chi-e-</a:t>
            </a:r>
            <a:r>
              <a:rPr lang="en-US" sz="700" dirty="0" err="1"/>
              <a:t>Chee</a:t>
            </a:r>
            <a:r>
              <a:rPr lang="en-US" sz="700" dirty="0"/>
              <a:t> Network serves the tribe by planning, advising and helping to weave together strengths from all the departments to support youth and families.  Collaboration and commitment coalesces in the Port Gamble S’Klallam Chi-e-</a:t>
            </a:r>
            <a:r>
              <a:rPr lang="en-US" sz="700" dirty="0" err="1"/>
              <a:t>chee</a:t>
            </a:r>
            <a:r>
              <a:rPr lang="en-US" sz="700" dirty="0"/>
              <a:t> Network. And everyone is included, tribal and non-tribal members alike. Numerous programs focus on developing youth leadership and supports and provide the infrastructure to attract other resources for community wellness. The word Chi-e-</a:t>
            </a:r>
            <a:r>
              <a:rPr lang="en-US" sz="700" dirty="0" err="1"/>
              <a:t>Chee</a:t>
            </a:r>
            <a:r>
              <a:rPr lang="en-US" sz="700" dirty="0"/>
              <a:t> means The Workers. Work includes supporting youth, parent and adult education retreats,  cultural prevention programming including the Canoe Journey, and social supports for sobriety for all Tribal members.</a:t>
            </a:r>
          </a:p>
          <a:p>
            <a:endParaRPr lang="en-US" sz="700" dirty="0"/>
          </a:p>
          <a:p>
            <a:r>
              <a:rPr lang="en-US" sz="700" dirty="0"/>
              <a:t>Educational and procedural adaptations have occurred in partnership between the Tribe and the off-reservation school. The Tribe and the schools promote parental involvement in their children’s education.  The Tribal Council allows Tribal employees to use three hours a week of paid time to go into the schools – for sharing lunch time, helping in class, and whatever seems right for that parent and child.  Parent-teacher conferences are held on the reservation to ease the parents’ burden for staying in touch with how children are doing in school.  The Tribe and school agreements create alternatives for learning and credit earning.  Students can receive credit for some cultural activities, such as the annual inter-tribal canoes journey that brings together coastal tribes by way of paddling traditional canoes across state and national waters to exchange cultural practices .  And some students use work-based learning for half of each day.  </a:t>
            </a:r>
          </a:p>
          <a:p>
            <a:endParaRPr lang="en-US" sz="700" dirty="0"/>
          </a:p>
          <a:p>
            <a:r>
              <a:rPr lang="en-US" sz="700" dirty="0"/>
              <a:t>“Kids know that we care” both through individual staff efforts, and the attention they receive from many adults throughout the community. “It’s not just one person taking interest in them, but many.” Knowing that so many people care about them builds students’ sense of self-worth. And “if a student is struggling, somebody notices.” Assumptions about asking for support have changed.  In a focus group, one student said: “it’s easy to seek help – there’s plenty of people to talk to.” </a:t>
            </a:r>
          </a:p>
          <a:p>
            <a:endParaRPr lang="en-US" sz="700" dirty="0"/>
          </a:p>
          <a:p>
            <a:r>
              <a:rPr lang="en-US" sz="700" dirty="0"/>
              <a:t>Tribal staff and members work together to wrap around students as much as they possibly can, and consider the whole of each child’s life as the foundation for school success.  Tribal staff not only offer programs, but will do whatever needs to be done to help students overcome barriers to graduation. They help with transportation if students can’t get to school, and will “knock on doors and get kids out of bed if it’s necessary.” No role is too small, no task too petty. When it comes to the next generation, everyone is involved. </a:t>
            </a:r>
          </a:p>
          <a:p>
            <a:endParaRPr lang="en-US" sz="700" dirty="0" smtClean="0"/>
          </a:p>
          <a:p>
            <a:pPr defTabSz="931774">
              <a:defRPr/>
            </a:pPr>
            <a:r>
              <a:rPr lang="en-US" sz="800" dirty="0" smtClean="0"/>
              <a:t>The Chi-e-</a:t>
            </a:r>
            <a:r>
              <a:rPr lang="en-US" sz="800" dirty="0" err="1" smtClean="0"/>
              <a:t>chee</a:t>
            </a:r>
            <a:r>
              <a:rPr lang="en-US" sz="800" dirty="0" smtClean="0"/>
              <a:t> Community Network renews these connections and helps all systems understand why family needs to be the first responders in a child’s life regardless of their perceived ability to engage. If something happens to a child, in school, or with law enforcement, the parents of the child should be the first individual alerted. Consequences should first be explained to the core family before contact case management, ICW, police etc. Then the family can claim or delegate responsibility. Within the education system the Tribe has not yet experienced this to be customary protocol but things are changing with added supports from the Tribe. </a:t>
            </a:r>
          </a:p>
          <a:p>
            <a:endParaRPr lang="en-US" sz="800" dirty="0" smtClean="0">
              <a:latin typeface="Sylfaen" pitchFamily="18" charset="0"/>
            </a:endParaRPr>
          </a:p>
          <a:p>
            <a:r>
              <a:rPr lang="en-US" sz="800" dirty="0" smtClean="0"/>
              <a:t>One example is proposing to place a tribal member in the school or police office. When calls come in about Tribal youth, the designated Tribal member can explain to administration and officers family and community dynamics to help the administration or officers understand the leverage or trigger points before they go out to address the situation. They can help officers identify an influential or powerful aunt or uncle and opportunities for collaborative intervention so important and strategic partners are not ignored. </a:t>
            </a:r>
            <a:endParaRPr lang="en-US" sz="700" dirty="0"/>
          </a:p>
          <a:p>
            <a:endParaRPr lang="en-US" sz="700" dirty="0"/>
          </a:p>
        </p:txBody>
      </p:sp>
      <p:sp>
        <p:nvSpPr>
          <p:cNvPr id="265220" name="Slide Number Placeholder 3"/>
          <p:cNvSpPr>
            <a:spLocks noGrp="1"/>
          </p:cNvSpPr>
          <p:nvPr>
            <p:ph type="sldNum" sz="quarter" idx="5"/>
          </p:nvPr>
        </p:nvSpPr>
        <p:spPr>
          <a:noFill/>
        </p:spPr>
        <p:txBody>
          <a:bodyPr/>
          <a:lstStyle/>
          <a:p>
            <a:fld id="{CBE60CEB-7B5A-4D30-A2C4-6D1FD69B2313}"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3FCA3C-2E3B-41BD-B99E-29CE51AC486D}" type="datetimeFigureOut">
              <a:rPr lang="en-US" smtClean="0"/>
              <a:pPr/>
              <a:t>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5A83C-5DF8-4D18-812D-F1458777F3B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3FCA3C-2E3B-41BD-B99E-29CE51AC486D}" type="datetimeFigureOut">
              <a:rPr lang="en-US" smtClean="0"/>
              <a:pPr/>
              <a:t>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5A83C-5DF8-4D18-812D-F1458777F3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3FCA3C-2E3B-41BD-B99E-29CE51AC486D}" type="datetimeFigureOut">
              <a:rPr lang="en-US" smtClean="0"/>
              <a:pPr/>
              <a:t>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5A83C-5DF8-4D18-812D-F1458777F3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3FCA3C-2E3B-41BD-B99E-29CE51AC486D}" type="datetimeFigureOut">
              <a:rPr lang="en-US" smtClean="0"/>
              <a:pPr/>
              <a:t>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5A83C-5DF8-4D18-812D-F1458777F3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3FCA3C-2E3B-41BD-B99E-29CE51AC486D}" type="datetimeFigureOut">
              <a:rPr lang="en-US" smtClean="0"/>
              <a:pPr/>
              <a:t>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5A83C-5DF8-4D18-812D-F1458777F3B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3FCA3C-2E3B-41BD-B99E-29CE51AC486D}" type="datetimeFigureOut">
              <a:rPr lang="en-US" smtClean="0"/>
              <a:pPr/>
              <a:t>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5A83C-5DF8-4D18-812D-F1458777F3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3FCA3C-2E3B-41BD-B99E-29CE51AC486D}" type="datetimeFigureOut">
              <a:rPr lang="en-US" smtClean="0"/>
              <a:pPr/>
              <a:t>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45A83C-5DF8-4D18-812D-F1458777F3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3FCA3C-2E3B-41BD-B99E-29CE51AC486D}" type="datetimeFigureOut">
              <a:rPr lang="en-US" smtClean="0"/>
              <a:pPr/>
              <a:t>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45A83C-5DF8-4D18-812D-F1458777F3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3FCA3C-2E3B-41BD-B99E-29CE51AC486D}" type="datetimeFigureOut">
              <a:rPr lang="en-US" smtClean="0"/>
              <a:pPr/>
              <a:t>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45A83C-5DF8-4D18-812D-F1458777F3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3FCA3C-2E3B-41BD-B99E-29CE51AC486D}" type="datetimeFigureOut">
              <a:rPr lang="en-US" smtClean="0"/>
              <a:pPr/>
              <a:t>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5A83C-5DF8-4D18-812D-F1458777F3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3FCA3C-2E3B-41BD-B99E-29CE51AC486D}" type="datetimeFigureOut">
              <a:rPr lang="en-US" smtClean="0"/>
              <a:pPr/>
              <a:t>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5A83C-5DF8-4D18-812D-F1458777F3B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3FCA3C-2E3B-41BD-B99E-29CE51AC486D}" type="datetimeFigureOut">
              <a:rPr lang="en-US" smtClean="0"/>
              <a:pPr/>
              <a:t>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45A83C-5DF8-4D18-812D-F1458777F3B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7810" name="Picture 19" descr="magic"/>
          <p:cNvPicPr>
            <a:picLocks noChangeAspect="1" noChangeArrowheads="1"/>
          </p:cNvPicPr>
          <p:nvPr/>
        </p:nvPicPr>
        <p:blipFill>
          <a:blip r:embed="rId3" cstate="print"/>
          <a:srcRect/>
          <a:stretch>
            <a:fillRect/>
          </a:stretch>
        </p:blipFill>
        <p:spPr bwMode="auto">
          <a:xfrm>
            <a:off x="4508500" y="3365500"/>
            <a:ext cx="127000" cy="127000"/>
          </a:xfrm>
          <a:prstGeom prst="rect">
            <a:avLst/>
          </a:prstGeom>
          <a:noFill/>
          <a:ln w="9525">
            <a:noFill/>
            <a:miter lim="800000"/>
            <a:headEnd/>
            <a:tailEnd/>
          </a:ln>
        </p:spPr>
      </p:pic>
      <p:sp>
        <p:nvSpPr>
          <p:cNvPr id="247811" name="Text Box 4"/>
          <p:cNvSpPr txBox="1">
            <a:spLocks noChangeArrowheads="1"/>
          </p:cNvSpPr>
          <p:nvPr/>
        </p:nvSpPr>
        <p:spPr bwMode="auto">
          <a:xfrm>
            <a:off x="1447800" y="0"/>
            <a:ext cx="7696200" cy="685800"/>
          </a:xfrm>
          <a:prstGeom prst="rect">
            <a:avLst/>
          </a:prstGeom>
          <a:solidFill>
            <a:srgbClr val="990000"/>
          </a:solidFill>
          <a:ln w="9525">
            <a:noFill/>
            <a:miter lim="800000"/>
            <a:headEnd/>
            <a:tailEnd/>
          </a:ln>
        </p:spPr>
        <p:txBody>
          <a:bodyPr anchor="ctr"/>
          <a:lstStyle/>
          <a:p>
            <a:endParaRPr lang="en-US" sz="2100"/>
          </a:p>
        </p:txBody>
      </p:sp>
      <p:pic>
        <p:nvPicPr>
          <p:cNvPr id="247812" name="Picture 5"/>
          <p:cNvPicPr>
            <a:picLocks noChangeAspect="1" noChangeArrowheads="1"/>
          </p:cNvPicPr>
          <p:nvPr/>
        </p:nvPicPr>
        <p:blipFill>
          <a:blip r:embed="rId4" cstate="print"/>
          <a:srcRect/>
          <a:stretch>
            <a:fillRect/>
          </a:stretch>
        </p:blipFill>
        <p:spPr bwMode="auto">
          <a:xfrm>
            <a:off x="190500" y="203200"/>
            <a:ext cx="1104900" cy="1016000"/>
          </a:xfrm>
          <a:prstGeom prst="rect">
            <a:avLst/>
          </a:prstGeom>
          <a:noFill/>
          <a:ln w="9525">
            <a:noFill/>
            <a:miter lim="800000"/>
            <a:headEnd/>
            <a:tailEnd/>
          </a:ln>
        </p:spPr>
      </p:pic>
      <p:sp>
        <p:nvSpPr>
          <p:cNvPr id="14" name="TextBox 13"/>
          <p:cNvSpPr txBox="1"/>
          <p:nvPr/>
        </p:nvSpPr>
        <p:spPr>
          <a:xfrm>
            <a:off x="609600" y="1487488"/>
            <a:ext cx="8001000" cy="2678112"/>
          </a:xfrm>
          <a:prstGeom prst="rect">
            <a:avLst/>
          </a:prstGeom>
          <a:noFill/>
        </p:spPr>
        <p:txBody>
          <a:bodyPr>
            <a:spAutoFit/>
          </a:bodyPr>
          <a:lstStyle/>
          <a:p>
            <a:pPr algn="ctr"/>
            <a:r>
              <a:rPr lang="en-US" sz="2800" b="1" dirty="0">
                <a:solidFill>
                  <a:srgbClr val="990000"/>
                </a:solidFill>
              </a:rPr>
              <a:t>REAL WORLD </a:t>
            </a:r>
          </a:p>
          <a:p>
            <a:pPr algn="ctr"/>
            <a:endParaRPr lang="en-US" sz="2800" b="1" dirty="0">
              <a:solidFill>
                <a:srgbClr val="990000"/>
              </a:solidFill>
            </a:endParaRPr>
          </a:p>
          <a:p>
            <a:pPr algn="ctr"/>
            <a:r>
              <a:rPr lang="en-US" sz="2800" b="1" dirty="0">
                <a:solidFill>
                  <a:srgbClr val="990000"/>
                </a:solidFill>
              </a:rPr>
              <a:t>ACE INFORMED</a:t>
            </a:r>
          </a:p>
          <a:p>
            <a:pPr algn="ctr"/>
            <a:endParaRPr lang="en-US" sz="2800" b="1" dirty="0">
              <a:solidFill>
                <a:srgbClr val="990000"/>
              </a:solidFill>
            </a:endParaRPr>
          </a:p>
          <a:p>
            <a:pPr algn="ctr"/>
            <a:r>
              <a:rPr lang="en-US" sz="2800" b="1" dirty="0">
                <a:solidFill>
                  <a:srgbClr val="990000"/>
                </a:solidFill>
              </a:rPr>
              <a:t>PRACTICE CHANGE</a:t>
            </a:r>
          </a:p>
          <a:p>
            <a:pPr algn="ctr"/>
            <a:endParaRPr lang="en-US" sz="2800" b="1" dirty="0">
              <a:solidFill>
                <a:srgbClr val="99000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Text Box 12"/>
          <p:cNvSpPr txBox="1">
            <a:spLocks noChangeArrowheads="1"/>
          </p:cNvSpPr>
          <p:nvPr/>
        </p:nvSpPr>
        <p:spPr bwMode="auto">
          <a:xfrm>
            <a:off x="1447800" y="0"/>
            <a:ext cx="7696200" cy="457200"/>
          </a:xfrm>
          <a:prstGeom prst="rect">
            <a:avLst/>
          </a:prstGeom>
          <a:solidFill>
            <a:srgbClr val="990000"/>
          </a:solidFill>
          <a:ln w="9525">
            <a:noFill/>
            <a:miter lim="800000"/>
            <a:headEnd/>
            <a:tailEnd/>
          </a:ln>
        </p:spPr>
        <p:txBody>
          <a:bodyPr anchor="ctr"/>
          <a:lstStyle/>
          <a:p>
            <a:pPr algn="ctr"/>
            <a:endParaRPr lang="en-US">
              <a:solidFill>
                <a:schemeClr val="bg1"/>
              </a:solidFill>
            </a:endParaRPr>
          </a:p>
        </p:txBody>
      </p:sp>
      <p:pic>
        <p:nvPicPr>
          <p:cNvPr id="266243" name="Picture 20"/>
          <p:cNvPicPr>
            <a:picLocks noChangeAspect="1" noChangeArrowheads="1"/>
          </p:cNvPicPr>
          <p:nvPr/>
        </p:nvPicPr>
        <p:blipFill>
          <a:blip r:embed="rId3" cstate="print"/>
          <a:srcRect/>
          <a:stretch>
            <a:fillRect/>
          </a:stretch>
        </p:blipFill>
        <p:spPr bwMode="auto">
          <a:xfrm>
            <a:off x="190500" y="203200"/>
            <a:ext cx="1104900" cy="1016000"/>
          </a:xfrm>
          <a:prstGeom prst="rect">
            <a:avLst/>
          </a:prstGeom>
          <a:noFill/>
          <a:ln w="9525">
            <a:noFill/>
            <a:miter lim="800000"/>
            <a:headEnd/>
            <a:tailEnd/>
          </a:ln>
        </p:spPr>
      </p:pic>
      <p:sp>
        <p:nvSpPr>
          <p:cNvPr id="266244" name="Text Box 4"/>
          <p:cNvSpPr txBox="1">
            <a:spLocks noChangeArrowheads="1"/>
          </p:cNvSpPr>
          <p:nvPr/>
        </p:nvSpPr>
        <p:spPr bwMode="auto">
          <a:xfrm>
            <a:off x="609600" y="1524000"/>
            <a:ext cx="5867400" cy="636588"/>
          </a:xfrm>
          <a:prstGeom prst="rect">
            <a:avLst/>
          </a:prstGeom>
          <a:noFill/>
          <a:ln w="9525">
            <a:noFill/>
            <a:miter lim="800000"/>
            <a:headEnd/>
            <a:tailEnd/>
          </a:ln>
        </p:spPr>
        <p:txBody>
          <a:bodyPr lIns="0" tIns="0" rIns="0" bIns="0">
            <a:spAutoFit/>
          </a:bodyPr>
          <a:lstStyle/>
          <a:p>
            <a:pPr algn="ctr">
              <a:lnSpc>
                <a:spcPct val="60000"/>
              </a:lnSpc>
              <a:spcBef>
                <a:spcPct val="50000"/>
              </a:spcBef>
            </a:pPr>
            <a:endParaRPr lang="en-US" b="1"/>
          </a:p>
          <a:p>
            <a:pPr algn="ctr">
              <a:spcBef>
                <a:spcPct val="50000"/>
              </a:spcBef>
            </a:pPr>
            <a:endParaRPr lang="en-US" sz="1800"/>
          </a:p>
        </p:txBody>
      </p:sp>
      <p:sp>
        <p:nvSpPr>
          <p:cNvPr id="266245" name="TextBox 6"/>
          <p:cNvSpPr txBox="1">
            <a:spLocks noChangeArrowheads="1"/>
          </p:cNvSpPr>
          <p:nvPr/>
        </p:nvSpPr>
        <p:spPr bwMode="auto">
          <a:xfrm>
            <a:off x="381000" y="6400800"/>
            <a:ext cx="8458200" cy="369888"/>
          </a:xfrm>
          <a:prstGeom prst="rect">
            <a:avLst/>
          </a:prstGeom>
          <a:noFill/>
          <a:ln w="9525">
            <a:noFill/>
            <a:miter lim="800000"/>
            <a:headEnd/>
            <a:tailEnd/>
          </a:ln>
        </p:spPr>
        <p:txBody>
          <a:bodyPr>
            <a:spAutoFit/>
          </a:bodyPr>
          <a:lstStyle/>
          <a:p>
            <a:pPr algn="ctr"/>
            <a:r>
              <a:rPr lang="en-US" sz="1800" b="1">
                <a:solidFill>
                  <a:srgbClr val="990000"/>
                </a:solidFill>
              </a:rPr>
              <a:t>ACE REDUCTION IS A WINNABLE ISSUE</a:t>
            </a:r>
          </a:p>
        </p:txBody>
      </p:sp>
      <p:graphicFrame>
        <p:nvGraphicFramePr>
          <p:cNvPr id="9" name="Chart 8"/>
          <p:cNvGraphicFramePr>
            <a:graphicFrameLocks/>
          </p:cNvGraphicFramePr>
          <p:nvPr/>
        </p:nvGraphicFramePr>
        <p:xfrm>
          <a:off x="533400" y="1600200"/>
          <a:ext cx="81534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3733800" y="5943600"/>
            <a:ext cx="2971800" cy="530225"/>
          </a:xfrm>
          <a:prstGeom prst="rect">
            <a:avLst/>
          </a:prstGeom>
          <a:noFill/>
        </p:spPr>
        <p:txBody>
          <a:bodyPr>
            <a:spAutoFit/>
          </a:bodyPr>
          <a:lstStyle/>
          <a:p>
            <a:r>
              <a:rPr lang="en-US" sz="1000" i="1"/>
              <a:t>(n=1,537,995)	                    (n=1,255,900)</a:t>
            </a:r>
          </a:p>
          <a:p>
            <a:endParaRPr lang="en-US"/>
          </a:p>
        </p:txBody>
      </p:sp>
      <p:sp>
        <p:nvSpPr>
          <p:cNvPr id="11" name="TextBox 10"/>
          <p:cNvSpPr txBox="1"/>
          <p:nvPr/>
        </p:nvSpPr>
        <p:spPr>
          <a:xfrm>
            <a:off x="1600200" y="609600"/>
            <a:ext cx="7162800" cy="708025"/>
          </a:xfrm>
          <a:prstGeom prst="rect">
            <a:avLst/>
          </a:prstGeom>
          <a:noFill/>
        </p:spPr>
        <p:txBody>
          <a:bodyPr>
            <a:spAutoFit/>
          </a:bodyPr>
          <a:lstStyle/>
          <a:p>
            <a:pPr algn="ctr"/>
            <a:r>
              <a:rPr lang="en-US" sz="2000" b="1">
                <a:solidFill>
                  <a:srgbClr val="008000"/>
                </a:solidFill>
              </a:rPr>
              <a:t>HIGH CAPACITY COMMUNITIES </a:t>
            </a:r>
          </a:p>
          <a:p>
            <a:pPr algn="ctr"/>
            <a:r>
              <a:rPr lang="en-US" sz="2000" b="1">
                <a:solidFill>
                  <a:srgbClr val="990000"/>
                </a:solidFill>
              </a:rPr>
              <a:t>REDUCE PERCENT OF YOUNG ADULTS WITH ≥ 3 ACEs</a:t>
            </a:r>
          </a:p>
        </p:txBody>
      </p:sp>
      <p:graphicFrame>
        <p:nvGraphicFramePr>
          <p:cNvPr id="15" name="Chart 14"/>
          <p:cNvGraphicFramePr/>
          <p:nvPr/>
        </p:nvGraphicFramePr>
        <p:xfrm>
          <a:off x="0" y="1371600"/>
          <a:ext cx="2819400" cy="4648200"/>
        </p:xfrm>
        <a:graphic>
          <a:graphicData uri="http://schemas.openxmlformats.org/drawingml/2006/chart">
            <c:chart xmlns:c="http://schemas.openxmlformats.org/drawingml/2006/chart" xmlns:r="http://schemas.openxmlformats.org/officeDocument/2006/relationships" r:id="rId5"/>
          </a:graphicData>
        </a:graphic>
      </p:graphicFrame>
      <p:sp>
        <p:nvSpPr>
          <p:cNvPr id="16" name="TextBox 15"/>
          <p:cNvSpPr txBox="1"/>
          <p:nvPr/>
        </p:nvSpPr>
        <p:spPr>
          <a:xfrm>
            <a:off x="5257800" y="5715000"/>
            <a:ext cx="1066800" cy="261938"/>
          </a:xfrm>
          <a:prstGeom prst="rect">
            <a:avLst/>
          </a:prstGeom>
          <a:solidFill>
            <a:schemeClr val="bg1">
              <a:lumMod val="85000"/>
            </a:schemeClr>
          </a:solidFill>
        </p:spPr>
        <p:txBody>
          <a:bodyPr>
            <a:spAutoFit/>
          </a:bodyPr>
          <a:lstStyle/>
          <a:p>
            <a:pPr>
              <a:defRPr/>
            </a:pPr>
            <a:r>
              <a:rPr lang="en-US" sz="1100" b="1" dirty="0">
                <a:latin typeface="Times New Roman" pitchFamily="-107" charset="0"/>
                <a:ea typeface="+mn-ea"/>
              </a:rPr>
              <a:t>High capacity</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9858" name="Picture 19" descr="magic"/>
          <p:cNvPicPr>
            <a:picLocks noChangeAspect="1" noChangeArrowheads="1"/>
          </p:cNvPicPr>
          <p:nvPr/>
        </p:nvPicPr>
        <p:blipFill>
          <a:blip r:embed="rId3" cstate="print"/>
          <a:srcRect/>
          <a:stretch>
            <a:fillRect/>
          </a:stretch>
        </p:blipFill>
        <p:spPr bwMode="auto">
          <a:xfrm>
            <a:off x="4508500" y="3365500"/>
            <a:ext cx="127000" cy="127000"/>
          </a:xfrm>
          <a:prstGeom prst="rect">
            <a:avLst/>
          </a:prstGeom>
          <a:noFill/>
          <a:ln w="9525">
            <a:noFill/>
            <a:miter lim="800000"/>
            <a:headEnd/>
            <a:tailEnd/>
          </a:ln>
        </p:spPr>
      </p:pic>
      <p:sp>
        <p:nvSpPr>
          <p:cNvPr id="249859" name="Text Box 4"/>
          <p:cNvSpPr txBox="1">
            <a:spLocks noChangeArrowheads="1"/>
          </p:cNvSpPr>
          <p:nvPr/>
        </p:nvSpPr>
        <p:spPr bwMode="auto">
          <a:xfrm>
            <a:off x="1447800" y="0"/>
            <a:ext cx="7696200" cy="685800"/>
          </a:xfrm>
          <a:prstGeom prst="rect">
            <a:avLst/>
          </a:prstGeom>
          <a:solidFill>
            <a:srgbClr val="990000"/>
          </a:solidFill>
          <a:ln w="9525">
            <a:noFill/>
            <a:miter lim="800000"/>
            <a:headEnd/>
            <a:tailEnd/>
          </a:ln>
        </p:spPr>
        <p:txBody>
          <a:bodyPr anchor="ctr"/>
          <a:lstStyle/>
          <a:p>
            <a:endParaRPr lang="en-US" sz="2100"/>
          </a:p>
        </p:txBody>
      </p:sp>
      <p:pic>
        <p:nvPicPr>
          <p:cNvPr id="249860" name="Picture 5"/>
          <p:cNvPicPr>
            <a:picLocks noChangeAspect="1" noChangeArrowheads="1"/>
          </p:cNvPicPr>
          <p:nvPr/>
        </p:nvPicPr>
        <p:blipFill>
          <a:blip r:embed="rId4" cstate="print"/>
          <a:srcRect/>
          <a:stretch>
            <a:fillRect/>
          </a:stretch>
        </p:blipFill>
        <p:spPr bwMode="auto">
          <a:xfrm>
            <a:off x="190500" y="203200"/>
            <a:ext cx="1104900" cy="1016000"/>
          </a:xfrm>
          <a:prstGeom prst="rect">
            <a:avLst/>
          </a:prstGeom>
          <a:noFill/>
          <a:ln w="9525">
            <a:noFill/>
            <a:miter lim="800000"/>
            <a:headEnd/>
            <a:tailEnd/>
          </a:ln>
        </p:spPr>
      </p:pic>
      <p:sp>
        <p:nvSpPr>
          <p:cNvPr id="78854" name="Text Box 6"/>
          <p:cNvSpPr txBox="1">
            <a:spLocks noChangeArrowheads="1"/>
          </p:cNvSpPr>
          <p:nvPr/>
        </p:nvSpPr>
        <p:spPr bwMode="auto">
          <a:xfrm>
            <a:off x="457200" y="1371600"/>
            <a:ext cx="8183563" cy="923925"/>
          </a:xfrm>
          <a:prstGeom prst="rect">
            <a:avLst/>
          </a:prstGeom>
          <a:noFill/>
          <a:ln w="9525">
            <a:noFill/>
            <a:miter lim="800000"/>
            <a:headEnd/>
            <a:tailEnd/>
          </a:ln>
          <a:effectLst/>
        </p:spPr>
        <p:txBody>
          <a:bodyPr>
            <a:spAutoFit/>
          </a:bodyPr>
          <a:lstStyle/>
          <a:p>
            <a:pPr algn="ctr"/>
            <a:endParaRPr lang="en-US" b="1">
              <a:solidFill>
                <a:srgbClr val="990000"/>
              </a:solidFill>
            </a:endParaRPr>
          </a:p>
          <a:p>
            <a:pPr algn="ctr"/>
            <a:endParaRPr lang="en-US" sz="800" b="1"/>
          </a:p>
          <a:p>
            <a:pPr algn="ctr"/>
            <a:endParaRPr lang="en-US" sz="2200" b="1"/>
          </a:p>
        </p:txBody>
      </p:sp>
      <p:sp>
        <p:nvSpPr>
          <p:cNvPr id="14" name="TextBox 13"/>
          <p:cNvSpPr txBox="1"/>
          <p:nvPr/>
        </p:nvSpPr>
        <p:spPr>
          <a:xfrm>
            <a:off x="1498600" y="1587500"/>
            <a:ext cx="6019800" cy="2739211"/>
          </a:xfrm>
          <a:prstGeom prst="rect">
            <a:avLst/>
          </a:prstGeom>
          <a:noFill/>
        </p:spPr>
        <p:txBody>
          <a:bodyPr>
            <a:spAutoFit/>
          </a:bodyPr>
          <a:lstStyle/>
          <a:p>
            <a:pPr algn="ctr"/>
            <a:r>
              <a:rPr lang="en-US" sz="2800" b="1" dirty="0">
                <a:solidFill>
                  <a:srgbClr val="990000"/>
                </a:solidFill>
              </a:rPr>
              <a:t>MATERNAL CHILD HEALTH</a:t>
            </a:r>
          </a:p>
          <a:p>
            <a:pPr algn="ctr"/>
            <a:endParaRPr lang="en-US" i="1" dirty="0"/>
          </a:p>
          <a:p>
            <a:pPr algn="ctr"/>
            <a:r>
              <a:rPr lang="en-US" i="1" dirty="0" smtClean="0"/>
              <a:t>ACEs </a:t>
            </a:r>
            <a:r>
              <a:rPr lang="en-US" i="1" dirty="0"/>
              <a:t>intake form:</a:t>
            </a:r>
          </a:p>
          <a:p>
            <a:pPr algn="ctr"/>
            <a:endParaRPr lang="en-US" i="1" dirty="0"/>
          </a:p>
          <a:p>
            <a:pPr algn="ctr"/>
            <a:r>
              <a:rPr lang="en-US" i="1" dirty="0"/>
              <a:t>Improved referral </a:t>
            </a:r>
            <a:r>
              <a:rPr lang="en-US" i="1" dirty="0" smtClean="0"/>
              <a:t>opportunity;</a:t>
            </a:r>
            <a:endParaRPr lang="en-US" i="1" dirty="0"/>
          </a:p>
          <a:p>
            <a:pPr algn="ctr"/>
            <a:endParaRPr lang="en-US" i="1" dirty="0"/>
          </a:p>
          <a:p>
            <a:pPr algn="ctr"/>
            <a:r>
              <a:rPr lang="en-US" i="1" dirty="0" smtClean="0"/>
              <a:t>Doesn’t </a:t>
            </a:r>
            <a:r>
              <a:rPr lang="en-US" i="1" dirty="0"/>
              <a:t>trigger </a:t>
            </a:r>
            <a:r>
              <a:rPr lang="en-US" i="1" dirty="0" smtClean="0"/>
              <a:t>trauma;</a:t>
            </a:r>
            <a:endParaRPr lang="en-US" i="1" dirty="0"/>
          </a:p>
          <a:p>
            <a:pPr algn="ctr"/>
            <a:endParaRPr lang="en-US" i="1" dirty="0"/>
          </a:p>
          <a:p>
            <a:pPr algn="ctr"/>
            <a:r>
              <a:rPr lang="en-US" i="1" dirty="0" smtClean="0"/>
              <a:t>Doesn’t </a:t>
            </a:r>
            <a:r>
              <a:rPr lang="en-US" i="1" dirty="0"/>
              <a:t>increase appointment </a:t>
            </a:r>
            <a:r>
              <a:rPr lang="en-US" i="1" dirty="0" smtClean="0"/>
              <a:t>time!</a:t>
            </a:r>
            <a:endParaRPr lang="en-US" i="1"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1906" name="Picture 19" descr="magic"/>
          <p:cNvPicPr>
            <a:picLocks noChangeAspect="1" noChangeArrowheads="1"/>
          </p:cNvPicPr>
          <p:nvPr/>
        </p:nvPicPr>
        <p:blipFill>
          <a:blip r:embed="rId3" cstate="print"/>
          <a:srcRect/>
          <a:stretch>
            <a:fillRect/>
          </a:stretch>
        </p:blipFill>
        <p:spPr bwMode="auto">
          <a:xfrm>
            <a:off x="4508500" y="3365500"/>
            <a:ext cx="127000" cy="127000"/>
          </a:xfrm>
          <a:prstGeom prst="rect">
            <a:avLst/>
          </a:prstGeom>
          <a:noFill/>
          <a:ln w="9525">
            <a:noFill/>
            <a:miter lim="800000"/>
            <a:headEnd/>
            <a:tailEnd/>
          </a:ln>
        </p:spPr>
      </p:pic>
      <p:sp>
        <p:nvSpPr>
          <p:cNvPr id="251907" name="Text Box 4"/>
          <p:cNvSpPr txBox="1">
            <a:spLocks noChangeArrowheads="1"/>
          </p:cNvSpPr>
          <p:nvPr/>
        </p:nvSpPr>
        <p:spPr bwMode="auto">
          <a:xfrm>
            <a:off x="1447800" y="0"/>
            <a:ext cx="7696200" cy="685800"/>
          </a:xfrm>
          <a:prstGeom prst="rect">
            <a:avLst/>
          </a:prstGeom>
          <a:solidFill>
            <a:srgbClr val="990000"/>
          </a:solidFill>
          <a:ln w="9525">
            <a:noFill/>
            <a:miter lim="800000"/>
            <a:headEnd/>
            <a:tailEnd/>
          </a:ln>
        </p:spPr>
        <p:txBody>
          <a:bodyPr anchor="ctr"/>
          <a:lstStyle/>
          <a:p>
            <a:endParaRPr lang="en-US" sz="2100"/>
          </a:p>
        </p:txBody>
      </p:sp>
      <p:pic>
        <p:nvPicPr>
          <p:cNvPr id="251908" name="Picture 5"/>
          <p:cNvPicPr>
            <a:picLocks noChangeAspect="1" noChangeArrowheads="1"/>
          </p:cNvPicPr>
          <p:nvPr/>
        </p:nvPicPr>
        <p:blipFill>
          <a:blip r:embed="rId4" cstate="print"/>
          <a:srcRect/>
          <a:stretch>
            <a:fillRect/>
          </a:stretch>
        </p:blipFill>
        <p:spPr bwMode="auto">
          <a:xfrm>
            <a:off x="190500" y="203200"/>
            <a:ext cx="1104900" cy="1016000"/>
          </a:xfrm>
          <a:prstGeom prst="rect">
            <a:avLst/>
          </a:prstGeom>
          <a:noFill/>
          <a:ln w="9525">
            <a:noFill/>
            <a:miter lim="800000"/>
            <a:headEnd/>
            <a:tailEnd/>
          </a:ln>
        </p:spPr>
      </p:pic>
      <p:sp>
        <p:nvSpPr>
          <p:cNvPr id="78854" name="Text Box 6"/>
          <p:cNvSpPr txBox="1">
            <a:spLocks noChangeArrowheads="1"/>
          </p:cNvSpPr>
          <p:nvPr/>
        </p:nvSpPr>
        <p:spPr bwMode="auto">
          <a:xfrm>
            <a:off x="457200" y="1371600"/>
            <a:ext cx="8183563" cy="923925"/>
          </a:xfrm>
          <a:prstGeom prst="rect">
            <a:avLst/>
          </a:prstGeom>
          <a:noFill/>
          <a:ln w="9525">
            <a:noFill/>
            <a:miter lim="800000"/>
            <a:headEnd/>
            <a:tailEnd/>
          </a:ln>
          <a:effectLst/>
        </p:spPr>
        <p:txBody>
          <a:bodyPr>
            <a:spAutoFit/>
          </a:bodyPr>
          <a:lstStyle/>
          <a:p>
            <a:pPr algn="ctr"/>
            <a:endParaRPr lang="en-US" b="1">
              <a:solidFill>
                <a:srgbClr val="990000"/>
              </a:solidFill>
            </a:endParaRPr>
          </a:p>
          <a:p>
            <a:pPr algn="ctr"/>
            <a:endParaRPr lang="en-US" sz="800" b="1"/>
          </a:p>
          <a:p>
            <a:pPr algn="ctr"/>
            <a:endParaRPr lang="en-US" sz="2200" b="1"/>
          </a:p>
        </p:txBody>
      </p:sp>
      <p:sp>
        <p:nvSpPr>
          <p:cNvPr id="14" name="TextBox 13"/>
          <p:cNvSpPr txBox="1"/>
          <p:nvPr/>
        </p:nvSpPr>
        <p:spPr>
          <a:xfrm>
            <a:off x="1498600" y="1587500"/>
            <a:ext cx="6019800" cy="2185214"/>
          </a:xfrm>
          <a:prstGeom prst="rect">
            <a:avLst/>
          </a:prstGeom>
          <a:noFill/>
        </p:spPr>
        <p:txBody>
          <a:bodyPr>
            <a:spAutoFit/>
          </a:bodyPr>
          <a:lstStyle/>
          <a:p>
            <a:pPr algn="ctr"/>
            <a:r>
              <a:rPr lang="en-US" sz="2800" b="1" dirty="0">
                <a:solidFill>
                  <a:srgbClr val="990000"/>
                </a:solidFill>
              </a:rPr>
              <a:t>SAFE HARBOR CRISIS NURSERY </a:t>
            </a:r>
          </a:p>
          <a:p>
            <a:pPr algn="ctr"/>
            <a:endParaRPr lang="en-US" i="1" dirty="0"/>
          </a:p>
          <a:p>
            <a:pPr algn="ctr"/>
            <a:r>
              <a:rPr lang="en-US" i="1" dirty="0"/>
              <a:t>“We recreate a sense of safety and security.”</a:t>
            </a:r>
          </a:p>
          <a:p>
            <a:pPr algn="ctr"/>
            <a:endParaRPr lang="en-US" i="1" dirty="0"/>
          </a:p>
          <a:p>
            <a:pPr algn="ctr"/>
            <a:r>
              <a:rPr lang="en-US" i="1" dirty="0"/>
              <a:t>“Redirect behavior and apply positive praise.”</a:t>
            </a:r>
          </a:p>
          <a:p>
            <a:pPr algn="ctr"/>
            <a:endParaRPr lang="en-US" i="1" dirty="0"/>
          </a:p>
          <a:p>
            <a:pPr algn="ctr"/>
            <a:r>
              <a:rPr lang="en-US" i="1" dirty="0"/>
              <a:t>“It’s not that hard!”</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3954" name="Picture 19" descr="magic"/>
          <p:cNvPicPr>
            <a:picLocks noChangeAspect="1" noChangeArrowheads="1"/>
          </p:cNvPicPr>
          <p:nvPr/>
        </p:nvPicPr>
        <p:blipFill>
          <a:blip r:embed="rId3" cstate="print"/>
          <a:srcRect/>
          <a:stretch>
            <a:fillRect/>
          </a:stretch>
        </p:blipFill>
        <p:spPr bwMode="auto">
          <a:xfrm>
            <a:off x="4508500" y="3365500"/>
            <a:ext cx="127000" cy="127000"/>
          </a:xfrm>
          <a:prstGeom prst="rect">
            <a:avLst/>
          </a:prstGeom>
          <a:noFill/>
          <a:ln w="9525">
            <a:noFill/>
            <a:miter lim="800000"/>
            <a:headEnd/>
            <a:tailEnd/>
          </a:ln>
        </p:spPr>
      </p:pic>
      <p:sp>
        <p:nvSpPr>
          <p:cNvPr id="253955" name="Text Box 4"/>
          <p:cNvSpPr txBox="1">
            <a:spLocks noChangeArrowheads="1"/>
          </p:cNvSpPr>
          <p:nvPr/>
        </p:nvSpPr>
        <p:spPr bwMode="auto">
          <a:xfrm>
            <a:off x="1447800" y="0"/>
            <a:ext cx="7696200" cy="685800"/>
          </a:xfrm>
          <a:prstGeom prst="rect">
            <a:avLst/>
          </a:prstGeom>
          <a:solidFill>
            <a:srgbClr val="990000"/>
          </a:solidFill>
          <a:ln w="9525">
            <a:noFill/>
            <a:miter lim="800000"/>
            <a:headEnd/>
            <a:tailEnd/>
          </a:ln>
        </p:spPr>
        <p:txBody>
          <a:bodyPr anchor="ctr"/>
          <a:lstStyle/>
          <a:p>
            <a:endParaRPr lang="en-US" sz="2100"/>
          </a:p>
        </p:txBody>
      </p:sp>
      <p:pic>
        <p:nvPicPr>
          <p:cNvPr id="253956" name="Picture 5"/>
          <p:cNvPicPr>
            <a:picLocks noChangeAspect="1" noChangeArrowheads="1"/>
          </p:cNvPicPr>
          <p:nvPr/>
        </p:nvPicPr>
        <p:blipFill>
          <a:blip r:embed="rId4" cstate="print"/>
          <a:srcRect/>
          <a:stretch>
            <a:fillRect/>
          </a:stretch>
        </p:blipFill>
        <p:spPr bwMode="auto">
          <a:xfrm>
            <a:off x="190500" y="203200"/>
            <a:ext cx="1104900" cy="1016000"/>
          </a:xfrm>
          <a:prstGeom prst="rect">
            <a:avLst/>
          </a:prstGeom>
          <a:noFill/>
          <a:ln w="9525">
            <a:noFill/>
            <a:miter lim="800000"/>
            <a:headEnd/>
            <a:tailEnd/>
          </a:ln>
        </p:spPr>
      </p:pic>
      <p:sp>
        <p:nvSpPr>
          <p:cNvPr id="78854" name="Text Box 6"/>
          <p:cNvSpPr txBox="1">
            <a:spLocks noChangeArrowheads="1"/>
          </p:cNvSpPr>
          <p:nvPr/>
        </p:nvSpPr>
        <p:spPr bwMode="auto">
          <a:xfrm>
            <a:off x="457200" y="1371600"/>
            <a:ext cx="8183563" cy="923925"/>
          </a:xfrm>
          <a:prstGeom prst="rect">
            <a:avLst/>
          </a:prstGeom>
          <a:noFill/>
          <a:ln w="9525">
            <a:noFill/>
            <a:miter lim="800000"/>
            <a:headEnd/>
            <a:tailEnd/>
          </a:ln>
          <a:effectLst/>
        </p:spPr>
        <p:txBody>
          <a:bodyPr>
            <a:spAutoFit/>
          </a:bodyPr>
          <a:lstStyle/>
          <a:p>
            <a:pPr algn="ctr"/>
            <a:endParaRPr lang="en-US" b="1">
              <a:solidFill>
                <a:srgbClr val="990000"/>
              </a:solidFill>
            </a:endParaRPr>
          </a:p>
          <a:p>
            <a:pPr algn="ctr"/>
            <a:endParaRPr lang="en-US" sz="800" b="1"/>
          </a:p>
          <a:p>
            <a:pPr algn="ctr"/>
            <a:endParaRPr lang="en-US" sz="2200" b="1"/>
          </a:p>
        </p:txBody>
      </p:sp>
      <p:sp>
        <p:nvSpPr>
          <p:cNvPr id="253958" name="TextBox 13"/>
          <p:cNvSpPr txBox="1">
            <a:spLocks noChangeArrowheads="1"/>
          </p:cNvSpPr>
          <p:nvPr/>
        </p:nvSpPr>
        <p:spPr bwMode="auto">
          <a:xfrm>
            <a:off x="1438275" y="1471612"/>
            <a:ext cx="6410325" cy="3046988"/>
          </a:xfrm>
          <a:prstGeom prst="rect">
            <a:avLst/>
          </a:prstGeom>
          <a:noFill/>
          <a:ln w="9525">
            <a:noFill/>
            <a:miter lim="800000"/>
            <a:headEnd/>
            <a:tailEnd/>
          </a:ln>
        </p:spPr>
        <p:txBody>
          <a:bodyPr wrap="square">
            <a:spAutoFit/>
          </a:bodyPr>
          <a:lstStyle/>
          <a:p>
            <a:pPr algn="ctr"/>
            <a:r>
              <a:rPr lang="en-US" sz="2800" b="1" dirty="0">
                <a:solidFill>
                  <a:srgbClr val="990000"/>
                </a:solidFill>
              </a:rPr>
              <a:t>CALMING IN THE CLASSROOM</a:t>
            </a:r>
          </a:p>
          <a:p>
            <a:pPr algn="ctr"/>
            <a:endParaRPr lang="en-US" i="1" dirty="0"/>
          </a:p>
          <a:p>
            <a:pPr algn="ctr"/>
            <a:r>
              <a:rPr lang="en-US" i="1" dirty="0"/>
              <a:t>“I can see the signals and I can shift...</a:t>
            </a:r>
          </a:p>
          <a:p>
            <a:pPr algn="ctr"/>
            <a:r>
              <a:rPr lang="en-US" i="1" dirty="0"/>
              <a:t>I need to help this kid calm down.”</a:t>
            </a:r>
          </a:p>
          <a:p>
            <a:pPr algn="ctr"/>
            <a:endParaRPr lang="en-US" i="1" dirty="0"/>
          </a:p>
          <a:p>
            <a:pPr algn="ctr"/>
            <a:r>
              <a:rPr lang="en-US" i="1" dirty="0"/>
              <a:t>“Breathing techniques for 20 minutes.”</a:t>
            </a:r>
          </a:p>
          <a:p>
            <a:pPr algn="ctr"/>
            <a:endParaRPr lang="en-US" i="1" dirty="0"/>
          </a:p>
          <a:p>
            <a:pPr algn="ctr"/>
            <a:r>
              <a:rPr lang="en-US" i="1" dirty="0"/>
              <a:t>“Students now self-diagnose and ask for help.”</a:t>
            </a:r>
          </a:p>
          <a:p>
            <a:pPr algn="ctr"/>
            <a:endParaRPr lang="en-US" i="1" dirty="0"/>
          </a:p>
          <a:p>
            <a:pPr algn="ctr"/>
            <a:endParaRPr lang="en-US" sz="2000" i="1"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02" name="Picture 19" descr="magic"/>
          <p:cNvPicPr>
            <a:picLocks noChangeAspect="1" noChangeArrowheads="1"/>
          </p:cNvPicPr>
          <p:nvPr/>
        </p:nvPicPr>
        <p:blipFill>
          <a:blip r:embed="rId3" cstate="print"/>
          <a:srcRect/>
          <a:stretch>
            <a:fillRect/>
          </a:stretch>
        </p:blipFill>
        <p:spPr bwMode="auto">
          <a:xfrm>
            <a:off x="4508500" y="3365500"/>
            <a:ext cx="127000" cy="127000"/>
          </a:xfrm>
          <a:prstGeom prst="rect">
            <a:avLst/>
          </a:prstGeom>
          <a:noFill/>
          <a:ln w="9525">
            <a:noFill/>
            <a:miter lim="800000"/>
            <a:headEnd/>
            <a:tailEnd/>
          </a:ln>
        </p:spPr>
      </p:pic>
      <p:sp>
        <p:nvSpPr>
          <p:cNvPr id="256003" name="Text Box 4"/>
          <p:cNvSpPr txBox="1">
            <a:spLocks noChangeArrowheads="1"/>
          </p:cNvSpPr>
          <p:nvPr/>
        </p:nvSpPr>
        <p:spPr bwMode="auto">
          <a:xfrm>
            <a:off x="1447800" y="0"/>
            <a:ext cx="7696200" cy="685800"/>
          </a:xfrm>
          <a:prstGeom prst="rect">
            <a:avLst/>
          </a:prstGeom>
          <a:solidFill>
            <a:srgbClr val="990000"/>
          </a:solidFill>
          <a:ln w="9525">
            <a:noFill/>
            <a:miter lim="800000"/>
            <a:headEnd/>
            <a:tailEnd/>
          </a:ln>
        </p:spPr>
        <p:txBody>
          <a:bodyPr anchor="ctr"/>
          <a:lstStyle/>
          <a:p>
            <a:endParaRPr lang="en-US" sz="2100"/>
          </a:p>
        </p:txBody>
      </p:sp>
      <p:pic>
        <p:nvPicPr>
          <p:cNvPr id="256004" name="Picture 5"/>
          <p:cNvPicPr>
            <a:picLocks noChangeAspect="1" noChangeArrowheads="1"/>
          </p:cNvPicPr>
          <p:nvPr/>
        </p:nvPicPr>
        <p:blipFill>
          <a:blip r:embed="rId4" cstate="print"/>
          <a:srcRect/>
          <a:stretch>
            <a:fillRect/>
          </a:stretch>
        </p:blipFill>
        <p:spPr bwMode="auto">
          <a:xfrm>
            <a:off x="190500" y="203200"/>
            <a:ext cx="1104900" cy="1016000"/>
          </a:xfrm>
          <a:prstGeom prst="rect">
            <a:avLst/>
          </a:prstGeom>
          <a:noFill/>
          <a:ln w="9525">
            <a:noFill/>
            <a:miter lim="800000"/>
            <a:headEnd/>
            <a:tailEnd/>
          </a:ln>
        </p:spPr>
      </p:pic>
      <p:sp>
        <p:nvSpPr>
          <p:cNvPr id="14" name="TextBox 13"/>
          <p:cNvSpPr txBox="1"/>
          <p:nvPr/>
        </p:nvSpPr>
        <p:spPr>
          <a:xfrm>
            <a:off x="508000" y="1219200"/>
            <a:ext cx="8001000" cy="4031873"/>
          </a:xfrm>
          <a:prstGeom prst="rect">
            <a:avLst/>
          </a:prstGeom>
          <a:noFill/>
        </p:spPr>
        <p:txBody>
          <a:bodyPr>
            <a:spAutoFit/>
          </a:bodyPr>
          <a:lstStyle/>
          <a:p>
            <a:pPr algn="ctr"/>
            <a:r>
              <a:rPr lang="en-US" sz="2800" b="1" dirty="0">
                <a:solidFill>
                  <a:srgbClr val="990000"/>
                </a:solidFill>
              </a:rPr>
              <a:t>SOCIAL AND EMOTIONAL LEARNING</a:t>
            </a:r>
          </a:p>
          <a:p>
            <a:pPr algn="ctr"/>
            <a:endParaRPr lang="en-US" sz="2800" i="1" dirty="0"/>
          </a:p>
          <a:p>
            <a:pPr algn="ctr"/>
            <a:r>
              <a:rPr lang="en-US" i="1" dirty="0"/>
              <a:t>2,101 randomly selected </a:t>
            </a:r>
            <a:r>
              <a:rPr lang="en-US" i="1" dirty="0" smtClean="0"/>
              <a:t>students.</a:t>
            </a:r>
            <a:endParaRPr lang="en-US" i="1" dirty="0"/>
          </a:p>
          <a:p>
            <a:pPr algn="ctr"/>
            <a:endParaRPr lang="en-US" i="1" dirty="0"/>
          </a:p>
          <a:p>
            <a:pPr algn="ctr"/>
            <a:r>
              <a:rPr lang="en-US" i="1" dirty="0" smtClean="0"/>
              <a:t>Monitor ACEs anecdotally plus:</a:t>
            </a:r>
          </a:p>
          <a:p>
            <a:pPr algn="ctr"/>
            <a:endParaRPr lang="en-US" i="1" dirty="0"/>
          </a:p>
          <a:p>
            <a:pPr algn="ctr"/>
            <a:r>
              <a:rPr lang="en-US" i="1" dirty="0"/>
              <a:t>Failure to meet academic expectations</a:t>
            </a:r>
            <a:r>
              <a:rPr lang="en-US" i="1" dirty="0" smtClean="0"/>
              <a:t>;</a:t>
            </a:r>
          </a:p>
          <a:p>
            <a:pPr algn="ctr"/>
            <a:endParaRPr lang="en-US" i="1" dirty="0"/>
          </a:p>
          <a:p>
            <a:pPr algn="ctr"/>
            <a:r>
              <a:rPr lang="en-US" i="1" dirty="0"/>
              <a:t>Poor attendance; disruptive behavior; poor health</a:t>
            </a:r>
          </a:p>
          <a:p>
            <a:pPr algn="ctr"/>
            <a:endParaRPr lang="en-US" sz="2800" i="1" dirty="0"/>
          </a:p>
          <a:p>
            <a:pPr algn="ctr"/>
            <a:endParaRPr lang="en-US" sz="2800" b="1" dirty="0">
              <a:solidFill>
                <a:srgbClr val="19194D"/>
              </a:solidFill>
            </a:endParaRPr>
          </a:p>
          <a:p>
            <a:pPr algn="ctr"/>
            <a:endParaRPr lang="en-US" i="1"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8050" name="Picture 19" descr="magic"/>
          <p:cNvPicPr>
            <a:picLocks noChangeAspect="1" noChangeArrowheads="1"/>
          </p:cNvPicPr>
          <p:nvPr/>
        </p:nvPicPr>
        <p:blipFill>
          <a:blip r:embed="rId3" cstate="print"/>
          <a:srcRect/>
          <a:stretch>
            <a:fillRect/>
          </a:stretch>
        </p:blipFill>
        <p:spPr bwMode="auto">
          <a:xfrm>
            <a:off x="4508500" y="3365500"/>
            <a:ext cx="127000" cy="127000"/>
          </a:xfrm>
          <a:prstGeom prst="rect">
            <a:avLst/>
          </a:prstGeom>
          <a:noFill/>
          <a:ln w="9525">
            <a:noFill/>
            <a:miter lim="800000"/>
            <a:headEnd/>
            <a:tailEnd/>
          </a:ln>
        </p:spPr>
      </p:pic>
      <p:sp>
        <p:nvSpPr>
          <p:cNvPr id="258051" name="Text Box 4"/>
          <p:cNvSpPr txBox="1">
            <a:spLocks noChangeArrowheads="1"/>
          </p:cNvSpPr>
          <p:nvPr/>
        </p:nvSpPr>
        <p:spPr bwMode="auto">
          <a:xfrm>
            <a:off x="1447800" y="0"/>
            <a:ext cx="7696200" cy="685800"/>
          </a:xfrm>
          <a:prstGeom prst="rect">
            <a:avLst/>
          </a:prstGeom>
          <a:solidFill>
            <a:srgbClr val="990000"/>
          </a:solidFill>
          <a:ln w="9525">
            <a:noFill/>
            <a:miter lim="800000"/>
            <a:headEnd/>
            <a:tailEnd/>
          </a:ln>
        </p:spPr>
        <p:txBody>
          <a:bodyPr anchor="ctr"/>
          <a:lstStyle/>
          <a:p>
            <a:endParaRPr lang="en-US" sz="2100"/>
          </a:p>
        </p:txBody>
      </p:sp>
      <p:pic>
        <p:nvPicPr>
          <p:cNvPr id="258052" name="Picture 5"/>
          <p:cNvPicPr>
            <a:picLocks noChangeAspect="1" noChangeArrowheads="1"/>
          </p:cNvPicPr>
          <p:nvPr/>
        </p:nvPicPr>
        <p:blipFill>
          <a:blip r:embed="rId4" cstate="print"/>
          <a:srcRect/>
          <a:stretch>
            <a:fillRect/>
          </a:stretch>
        </p:blipFill>
        <p:spPr bwMode="auto">
          <a:xfrm>
            <a:off x="190500" y="203200"/>
            <a:ext cx="1104900" cy="1016000"/>
          </a:xfrm>
          <a:prstGeom prst="rect">
            <a:avLst/>
          </a:prstGeom>
          <a:noFill/>
          <a:ln w="9525">
            <a:noFill/>
            <a:miter lim="800000"/>
            <a:headEnd/>
            <a:tailEnd/>
          </a:ln>
        </p:spPr>
      </p:pic>
      <p:sp>
        <p:nvSpPr>
          <p:cNvPr id="14" name="TextBox 13"/>
          <p:cNvSpPr txBox="1"/>
          <p:nvPr/>
        </p:nvSpPr>
        <p:spPr>
          <a:xfrm>
            <a:off x="508000" y="1219200"/>
            <a:ext cx="7797800" cy="4985980"/>
          </a:xfrm>
          <a:prstGeom prst="rect">
            <a:avLst/>
          </a:prstGeom>
          <a:noFill/>
        </p:spPr>
        <p:txBody>
          <a:bodyPr wrap="square">
            <a:spAutoFit/>
          </a:bodyPr>
          <a:lstStyle/>
          <a:p>
            <a:pPr algn="ctr"/>
            <a:r>
              <a:rPr lang="en-US" sz="2800" b="1" dirty="0">
                <a:solidFill>
                  <a:srgbClr val="990000"/>
                </a:solidFill>
              </a:rPr>
              <a:t>AFFECT REGULATION IN </a:t>
            </a:r>
            <a:r>
              <a:rPr lang="en-US" sz="2800" b="1" dirty="0" smtClean="0">
                <a:solidFill>
                  <a:srgbClr val="990000"/>
                </a:solidFill>
              </a:rPr>
              <a:t>HIGH </a:t>
            </a:r>
            <a:r>
              <a:rPr lang="en-US" sz="2800" b="1" dirty="0">
                <a:solidFill>
                  <a:srgbClr val="990000"/>
                </a:solidFill>
              </a:rPr>
              <a:t>SCHOOL </a:t>
            </a:r>
          </a:p>
          <a:p>
            <a:pPr algn="ctr"/>
            <a:endParaRPr lang="en-US" i="1" dirty="0" smtClean="0"/>
          </a:p>
          <a:p>
            <a:pPr algn="ctr"/>
            <a:r>
              <a:rPr lang="en-US" i="1" dirty="0" smtClean="0"/>
              <a:t>Within </a:t>
            </a:r>
            <a:r>
              <a:rPr lang="en-US" i="1" dirty="0"/>
              <a:t>Four </a:t>
            </a:r>
            <a:r>
              <a:rPr lang="en-US" i="1" dirty="0" smtClean="0"/>
              <a:t>Years:</a:t>
            </a:r>
          </a:p>
          <a:p>
            <a:pPr algn="ctr"/>
            <a:endParaRPr lang="en-US" i="1" dirty="0"/>
          </a:p>
          <a:p>
            <a:pPr algn="ctr"/>
            <a:r>
              <a:rPr lang="en-US" i="1" dirty="0"/>
              <a:t>Discipline </a:t>
            </a:r>
            <a:r>
              <a:rPr lang="en-US" i="1" dirty="0" smtClean="0"/>
              <a:t>reduced by 35%</a:t>
            </a:r>
          </a:p>
          <a:p>
            <a:pPr algn="ctr"/>
            <a:endParaRPr lang="en-US" i="1" dirty="0"/>
          </a:p>
          <a:p>
            <a:pPr algn="ctr"/>
            <a:r>
              <a:rPr lang="en-US" i="1" dirty="0"/>
              <a:t>Out of school suspensions </a:t>
            </a:r>
            <a:r>
              <a:rPr lang="en-US" i="1" dirty="0" smtClean="0"/>
              <a:t>reduced by </a:t>
            </a:r>
            <a:r>
              <a:rPr lang="en-US" i="1" dirty="0"/>
              <a:t>60%</a:t>
            </a:r>
          </a:p>
          <a:p>
            <a:pPr algn="ctr"/>
            <a:endParaRPr lang="en-US" i="1" dirty="0" smtClean="0"/>
          </a:p>
          <a:p>
            <a:pPr algn="ctr"/>
            <a:endParaRPr lang="en-US" i="1" dirty="0" smtClean="0"/>
          </a:p>
          <a:p>
            <a:pPr algn="ctr"/>
            <a:endParaRPr lang="en-US" i="1" dirty="0"/>
          </a:p>
          <a:p>
            <a:pPr algn="ctr"/>
            <a:r>
              <a:rPr lang="en-US" i="1" dirty="0"/>
              <a:t>Students self-correct</a:t>
            </a:r>
            <a:r>
              <a:rPr lang="en-US" i="1" dirty="0" smtClean="0"/>
              <a:t>:</a:t>
            </a:r>
          </a:p>
          <a:p>
            <a:pPr algn="ctr"/>
            <a:endParaRPr lang="en-US" i="1" dirty="0"/>
          </a:p>
          <a:p>
            <a:pPr algn="ctr"/>
            <a:r>
              <a:rPr lang="en-US" i="1" dirty="0"/>
              <a:t>“You don’t have to punish to hold students accountable.”</a:t>
            </a:r>
          </a:p>
          <a:p>
            <a:pPr algn="ctr"/>
            <a:endParaRPr lang="en-US" sz="2800" i="1" dirty="0"/>
          </a:p>
          <a:p>
            <a:pPr algn="ctr"/>
            <a:endParaRPr lang="en-US" sz="2800" b="1" dirty="0">
              <a:solidFill>
                <a:srgbClr val="19194D"/>
              </a:solidFill>
            </a:endParaRPr>
          </a:p>
          <a:p>
            <a:pPr algn="ctr"/>
            <a:endParaRPr lang="en-US" i="1" dirty="0"/>
          </a:p>
        </p:txBody>
      </p:sp>
      <p:sp>
        <p:nvSpPr>
          <p:cNvPr id="6" name="Oval 5"/>
          <p:cNvSpPr>
            <a:spLocks noChangeArrowheads="1"/>
          </p:cNvSpPr>
          <p:nvPr/>
        </p:nvSpPr>
        <p:spPr bwMode="auto">
          <a:xfrm>
            <a:off x="6526213" y="1752600"/>
            <a:ext cx="1931987" cy="1931988"/>
          </a:xfrm>
          <a:prstGeom prst="ellipse">
            <a:avLst/>
          </a:prstGeom>
          <a:solidFill>
            <a:srgbClr val="FF0000"/>
          </a:solidFill>
          <a:ln w="9525">
            <a:solidFill>
              <a:srgbClr val="B6DCDF"/>
            </a:solidFill>
            <a:round/>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 name="Oval 6"/>
          <p:cNvSpPr>
            <a:spLocks noChangeArrowheads="1"/>
          </p:cNvSpPr>
          <p:nvPr/>
        </p:nvSpPr>
        <p:spPr bwMode="auto">
          <a:xfrm>
            <a:off x="6854825" y="2063750"/>
            <a:ext cx="1314450" cy="1312863"/>
          </a:xfrm>
          <a:prstGeom prst="ellipse">
            <a:avLst/>
          </a:prstGeom>
          <a:solidFill>
            <a:srgbClr val="FFFF00"/>
          </a:solidFill>
          <a:ln w="9525">
            <a:solidFill>
              <a:srgbClr val="B6DCDF"/>
            </a:solidFill>
            <a:round/>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8" name="Oval 7"/>
          <p:cNvSpPr>
            <a:spLocks noChangeArrowheads="1"/>
          </p:cNvSpPr>
          <p:nvPr/>
        </p:nvSpPr>
        <p:spPr bwMode="auto">
          <a:xfrm>
            <a:off x="7181850" y="2382838"/>
            <a:ext cx="649288" cy="649287"/>
          </a:xfrm>
          <a:prstGeom prst="ellipse">
            <a:avLst/>
          </a:prstGeom>
          <a:solidFill>
            <a:srgbClr val="008000"/>
          </a:solidFill>
          <a:ln w="9525">
            <a:solidFill>
              <a:srgbClr val="B6DCDF"/>
            </a:solidFill>
            <a:round/>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0098" name="Picture 19" descr="magic"/>
          <p:cNvPicPr>
            <a:picLocks noChangeAspect="1" noChangeArrowheads="1"/>
          </p:cNvPicPr>
          <p:nvPr/>
        </p:nvPicPr>
        <p:blipFill>
          <a:blip r:embed="rId3" cstate="print"/>
          <a:srcRect/>
          <a:stretch>
            <a:fillRect/>
          </a:stretch>
        </p:blipFill>
        <p:spPr bwMode="auto">
          <a:xfrm>
            <a:off x="4508500" y="3365500"/>
            <a:ext cx="127000" cy="127000"/>
          </a:xfrm>
          <a:prstGeom prst="rect">
            <a:avLst/>
          </a:prstGeom>
          <a:noFill/>
          <a:ln w="9525">
            <a:noFill/>
            <a:miter lim="800000"/>
            <a:headEnd/>
            <a:tailEnd/>
          </a:ln>
        </p:spPr>
      </p:pic>
      <p:sp>
        <p:nvSpPr>
          <p:cNvPr id="260099" name="Text Box 4"/>
          <p:cNvSpPr txBox="1">
            <a:spLocks noChangeArrowheads="1"/>
          </p:cNvSpPr>
          <p:nvPr/>
        </p:nvSpPr>
        <p:spPr bwMode="auto">
          <a:xfrm>
            <a:off x="1447800" y="0"/>
            <a:ext cx="7696200" cy="685800"/>
          </a:xfrm>
          <a:prstGeom prst="rect">
            <a:avLst/>
          </a:prstGeom>
          <a:solidFill>
            <a:srgbClr val="990000"/>
          </a:solidFill>
          <a:ln w="9525">
            <a:noFill/>
            <a:miter lim="800000"/>
            <a:headEnd/>
            <a:tailEnd/>
          </a:ln>
        </p:spPr>
        <p:txBody>
          <a:bodyPr anchor="ctr"/>
          <a:lstStyle/>
          <a:p>
            <a:endParaRPr lang="en-US" sz="2100"/>
          </a:p>
        </p:txBody>
      </p:sp>
      <p:pic>
        <p:nvPicPr>
          <p:cNvPr id="260100" name="Picture 5"/>
          <p:cNvPicPr>
            <a:picLocks noChangeAspect="1" noChangeArrowheads="1"/>
          </p:cNvPicPr>
          <p:nvPr/>
        </p:nvPicPr>
        <p:blipFill>
          <a:blip r:embed="rId4" cstate="print"/>
          <a:srcRect/>
          <a:stretch>
            <a:fillRect/>
          </a:stretch>
        </p:blipFill>
        <p:spPr bwMode="auto">
          <a:xfrm>
            <a:off x="190500" y="203200"/>
            <a:ext cx="1104900" cy="1016000"/>
          </a:xfrm>
          <a:prstGeom prst="rect">
            <a:avLst/>
          </a:prstGeom>
          <a:noFill/>
          <a:ln w="9525">
            <a:noFill/>
            <a:miter lim="800000"/>
            <a:headEnd/>
            <a:tailEnd/>
          </a:ln>
        </p:spPr>
      </p:pic>
      <p:sp>
        <p:nvSpPr>
          <p:cNvPr id="78854" name="Text Box 6"/>
          <p:cNvSpPr txBox="1">
            <a:spLocks noChangeArrowheads="1"/>
          </p:cNvSpPr>
          <p:nvPr/>
        </p:nvSpPr>
        <p:spPr bwMode="auto">
          <a:xfrm>
            <a:off x="609600" y="1371600"/>
            <a:ext cx="8183563" cy="923925"/>
          </a:xfrm>
          <a:prstGeom prst="rect">
            <a:avLst/>
          </a:prstGeom>
          <a:noFill/>
          <a:ln w="9525">
            <a:noFill/>
            <a:miter lim="800000"/>
            <a:headEnd/>
            <a:tailEnd/>
          </a:ln>
          <a:effectLst/>
        </p:spPr>
        <p:txBody>
          <a:bodyPr>
            <a:spAutoFit/>
          </a:bodyPr>
          <a:lstStyle/>
          <a:p>
            <a:pPr algn="ctr"/>
            <a:endParaRPr lang="en-US" b="1">
              <a:solidFill>
                <a:srgbClr val="990000"/>
              </a:solidFill>
            </a:endParaRPr>
          </a:p>
          <a:p>
            <a:pPr algn="ctr"/>
            <a:endParaRPr lang="en-US" sz="800" b="1"/>
          </a:p>
          <a:p>
            <a:pPr algn="ctr"/>
            <a:endParaRPr lang="en-US" sz="2200" b="1"/>
          </a:p>
        </p:txBody>
      </p:sp>
      <p:sp>
        <p:nvSpPr>
          <p:cNvPr id="260102" name="TextBox 13"/>
          <p:cNvSpPr txBox="1">
            <a:spLocks noChangeArrowheads="1"/>
          </p:cNvSpPr>
          <p:nvPr/>
        </p:nvSpPr>
        <p:spPr bwMode="auto">
          <a:xfrm>
            <a:off x="381000" y="1524000"/>
            <a:ext cx="8458200" cy="2185214"/>
          </a:xfrm>
          <a:prstGeom prst="rect">
            <a:avLst/>
          </a:prstGeom>
          <a:noFill/>
          <a:ln w="9525">
            <a:noFill/>
            <a:miter lim="800000"/>
            <a:headEnd/>
            <a:tailEnd/>
          </a:ln>
        </p:spPr>
        <p:txBody>
          <a:bodyPr>
            <a:spAutoFit/>
          </a:bodyPr>
          <a:lstStyle/>
          <a:p>
            <a:pPr algn="ctr"/>
            <a:r>
              <a:rPr lang="en-US" sz="2800" b="1" dirty="0">
                <a:solidFill>
                  <a:srgbClr val="990000"/>
                </a:solidFill>
              </a:rPr>
              <a:t>COMPROMISE IN THE COBB CENTER</a:t>
            </a:r>
          </a:p>
          <a:p>
            <a:pPr algn="ctr"/>
            <a:endParaRPr lang="en-US" dirty="0"/>
          </a:p>
          <a:p>
            <a:pPr algn="ctr"/>
            <a:r>
              <a:rPr lang="en-US" i="1" dirty="0"/>
              <a:t>“Our kids inability to meet our expectations </a:t>
            </a:r>
            <a:r>
              <a:rPr lang="en-US" i="1" dirty="0" smtClean="0"/>
              <a:t>is </a:t>
            </a:r>
            <a:r>
              <a:rPr lang="en-US" i="1" dirty="0"/>
              <a:t>not their choice.”</a:t>
            </a:r>
          </a:p>
          <a:p>
            <a:pPr algn="ctr"/>
            <a:endParaRPr lang="en-US" i="1" dirty="0"/>
          </a:p>
          <a:p>
            <a:pPr algn="ctr"/>
            <a:r>
              <a:rPr lang="en-US" i="1" dirty="0"/>
              <a:t>“Introduce capacity to be flexible and </a:t>
            </a:r>
            <a:r>
              <a:rPr lang="en-US" i="1" dirty="0" smtClean="0"/>
              <a:t>focus </a:t>
            </a:r>
            <a:r>
              <a:rPr lang="en-US" i="1" dirty="0"/>
              <a:t>on problem solving.”</a:t>
            </a:r>
          </a:p>
          <a:p>
            <a:pPr algn="ctr"/>
            <a:endParaRPr lang="en-US" i="1" dirty="0"/>
          </a:p>
          <a:p>
            <a:pPr algn="ctr"/>
            <a:r>
              <a:rPr lang="en-US" i="1" dirty="0"/>
              <a:t>“Meet in the middle.”</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2146" name="Picture 19" descr="magic"/>
          <p:cNvPicPr>
            <a:picLocks noChangeAspect="1" noChangeArrowheads="1"/>
          </p:cNvPicPr>
          <p:nvPr/>
        </p:nvPicPr>
        <p:blipFill>
          <a:blip r:embed="rId3" cstate="print"/>
          <a:srcRect/>
          <a:stretch>
            <a:fillRect/>
          </a:stretch>
        </p:blipFill>
        <p:spPr bwMode="auto">
          <a:xfrm>
            <a:off x="4508500" y="3365500"/>
            <a:ext cx="127000" cy="127000"/>
          </a:xfrm>
          <a:prstGeom prst="rect">
            <a:avLst/>
          </a:prstGeom>
          <a:noFill/>
          <a:ln w="9525">
            <a:noFill/>
            <a:miter lim="800000"/>
            <a:headEnd/>
            <a:tailEnd/>
          </a:ln>
        </p:spPr>
      </p:pic>
      <p:sp>
        <p:nvSpPr>
          <p:cNvPr id="262147" name="Text Box 4"/>
          <p:cNvSpPr txBox="1">
            <a:spLocks noChangeArrowheads="1"/>
          </p:cNvSpPr>
          <p:nvPr/>
        </p:nvSpPr>
        <p:spPr bwMode="auto">
          <a:xfrm>
            <a:off x="1447800" y="0"/>
            <a:ext cx="7696200" cy="685800"/>
          </a:xfrm>
          <a:prstGeom prst="rect">
            <a:avLst/>
          </a:prstGeom>
          <a:solidFill>
            <a:srgbClr val="990000"/>
          </a:solidFill>
          <a:ln w="9525">
            <a:noFill/>
            <a:miter lim="800000"/>
            <a:headEnd/>
            <a:tailEnd/>
          </a:ln>
        </p:spPr>
        <p:txBody>
          <a:bodyPr anchor="ctr"/>
          <a:lstStyle/>
          <a:p>
            <a:endParaRPr lang="en-US" altLang="en-US" sz="2100"/>
          </a:p>
        </p:txBody>
      </p:sp>
      <p:pic>
        <p:nvPicPr>
          <p:cNvPr id="262148" name="Picture 5"/>
          <p:cNvPicPr>
            <a:picLocks noChangeAspect="1" noChangeArrowheads="1"/>
          </p:cNvPicPr>
          <p:nvPr/>
        </p:nvPicPr>
        <p:blipFill>
          <a:blip r:embed="rId4" cstate="print"/>
          <a:srcRect/>
          <a:stretch>
            <a:fillRect/>
          </a:stretch>
        </p:blipFill>
        <p:spPr bwMode="auto">
          <a:xfrm>
            <a:off x="190500" y="203200"/>
            <a:ext cx="1104900" cy="1016000"/>
          </a:xfrm>
          <a:prstGeom prst="rect">
            <a:avLst/>
          </a:prstGeom>
          <a:noFill/>
          <a:ln w="9525">
            <a:noFill/>
            <a:miter lim="800000"/>
            <a:headEnd/>
            <a:tailEnd/>
          </a:ln>
        </p:spPr>
      </p:pic>
      <p:sp>
        <p:nvSpPr>
          <p:cNvPr id="14" name="TextBox 13"/>
          <p:cNvSpPr txBox="1"/>
          <p:nvPr/>
        </p:nvSpPr>
        <p:spPr>
          <a:xfrm>
            <a:off x="457200" y="1447800"/>
            <a:ext cx="8001000" cy="2185214"/>
          </a:xfrm>
          <a:prstGeom prst="rect">
            <a:avLst/>
          </a:prstGeom>
          <a:noFill/>
        </p:spPr>
        <p:txBody>
          <a:bodyPr>
            <a:spAutoFit/>
          </a:bodyPr>
          <a:lstStyle/>
          <a:p>
            <a:pPr algn="ctr"/>
            <a:r>
              <a:rPr lang="en-US" sz="2800" b="1" dirty="0">
                <a:solidFill>
                  <a:srgbClr val="990000"/>
                </a:solidFill>
              </a:rPr>
              <a:t>COMPASSION IN CORRECTIONS</a:t>
            </a:r>
          </a:p>
          <a:p>
            <a:pPr algn="ctr"/>
            <a:endParaRPr lang="en-US" i="1" dirty="0"/>
          </a:p>
          <a:p>
            <a:pPr algn="ctr"/>
            <a:r>
              <a:rPr lang="en-US" i="1" dirty="0"/>
              <a:t>“Offenders are normal human beings </a:t>
            </a:r>
            <a:endParaRPr lang="en-US" i="1" dirty="0" smtClean="0"/>
          </a:p>
          <a:p>
            <a:pPr algn="ctr"/>
            <a:r>
              <a:rPr lang="en-US" i="1" dirty="0" smtClean="0"/>
              <a:t>within </a:t>
            </a:r>
            <a:r>
              <a:rPr lang="en-US" i="1" dirty="0"/>
              <a:t>the context of the life they have experienced.”</a:t>
            </a:r>
          </a:p>
          <a:p>
            <a:pPr algn="ctr"/>
            <a:endParaRPr lang="en-US" i="1" dirty="0"/>
          </a:p>
          <a:p>
            <a:pPr algn="ctr"/>
            <a:r>
              <a:rPr lang="en-US" dirty="0"/>
              <a:t>“</a:t>
            </a:r>
            <a:r>
              <a:rPr lang="en-US" i="1" dirty="0"/>
              <a:t>I don’t arrest nearly as much, </a:t>
            </a:r>
            <a:endParaRPr lang="en-US" i="1" dirty="0" smtClean="0"/>
          </a:p>
          <a:p>
            <a:pPr algn="ctr"/>
            <a:r>
              <a:rPr lang="en-US" i="1" dirty="0" smtClean="0"/>
              <a:t>I </a:t>
            </a:r>
            <a:r>
              <a:rPr lang="en-US" i="1" dirty="0"/>
              <a:t>get offenders involved in positive programs first.”</a:t>
            </a:r>
            <a:endParaRPr lang="en-US" sz="2000" i="1"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4194" name="Picture 2" descr="s-klallam-tribe poeple.jpg"/>
          <p:cNvPicPr>
            <a:picLocks noChangeAspect="1"/>
          </p:cNvPicPr>
          <p:nvPr/>
        </p:nvPicPr>
        <p:blipFill>
          <a:blip r:embed="rId3" cstate="print"/>
          <a:srcRect l="61667" r="600"/>
          <a:stretch>
            <a:fillRect/>
          </a:stretch>
        </p:blipFill>
        <p:spPr bwMode="auto">
          <a:xfrm>
            <a:off x="2297375" y="2667000"/>
            <a:ext cx="4523158" cy="2590800"/>
          </a:xfrm>
          <a:prstGeom prst="rect">
            <a:avLst/>
          </a:prstGeom>
          <a:noFill/>
          <a:ln w="9525">
            <a:noFill/>
            <a:miter lim="800000"/>
            <a:headEnd/>
            <a:tailEnd/>
          </a:ln>
        </p:spPr>
      </p:pic>
      <p:sp>
        <p:nvSpPr>
          <p:cNvPr id="4" name="TextBox 3"/>
          <p:cNvSpPr txBox="1"/>
          <p:nvPr/>
        </p:nvSpPr>
        <p:spPr>
          <a:xfrm>
            <a:off x="609600" y="950893"/>
            <a:ext cx="8001000" cy="954107"/>
          </a:xfrm>
          <a:prstGeom prst="rect">
            <a:avLst/>
          </a:prstGeom>
          <a:noFill/>
        </p:spPr>
        <p:txBody>
          <a:bodyPr>
            <a:spAutoFit/>
          </a:bodyPr>
          <a:lstStyle/>
          <a:p>
            <a:pPr algn="ctr"/>
            <a:r>
              <a:rPr lang="en-US" sz="2800" b="1" dirty="0">
                <a:solidFill>
                  <a:srgbClr val="990000"/>
                </a:solidFill>
              </a:rPr>
              <a:t>PORT GAMBLE S’KLALLAM TRIBE – </a:t>
            </a:r>
          </a:p>
          <a:p>
            <a:pPr algn="ctr"/>
            <a:r>
              <a:rPr lang="en-US" sz="2800" b="1" dirty="0">
                <a:solidFill>
                  <a:srgbClr val="990000"/>
                </a:solidFill>
              </a:rPr>
              <a:t>CHI-E-CHEE (THE WORKERS) NETWORK</a:t>
            </a:r>
          </a:p>
        </p:txBody>
      </p:sp>
      <p:sp>
        <p:nvSpPr>
          <p:cNvPr id="264196" name="Text Box 159"/>
          <p:cNvSpPr txBox="1">
            <a:spLocks noChangeArrowheads="1"/>
          </p:cNvSpPr>
          <p:nvPr/>
        </p:nvSpPr>
        <p:spPr bwMode="auto">
          <a:xfrm>
            <a:off x="0" y="0"/>
            <a:ext cx="9144000" cy="381000"/>
          </a:xfrm>
          <a:prstGeom prst="rect">
            <a:avLst/>
          </a:prstGeom>
          <a:solidFill>
            <a:srgbClr val="990000"/>
          </a:solidFill>
          <a:ln w="9525">
            <a:noFill/>
            <a:miter lim="800000"/>
            <a:headEnd/>
            <a:tailEnd/>
          </a:ln>
        </p:spPr>
        <p:txBody>
          <a:bodyPr anchor="ctr"/>
          <a:lstStyle/>
          <a:p>
            <a:endParaRPr lang="en-US" sz="2100"/>
          </a:p>
        </p:txBody>
      </p:sp>
      <p:sp>
        <p:nvSpPr>
          <p:cNvPr id="264197" name="Text Box 159"/>
          <p:cNvSpPr txBox="1">
            <a:spLocks noChangeArrowheads="1"/>
          </p:cNvSpPr>
          <p:nvPr/>
        </p:nvSpPr>
        <p:spPr bwMode="auto">
          <a:xfrm>
            <a:off x="0" y="6477000"/>
            <a:ext cx="9144000" cy="381000"/>
          </a:xfrm>
          <a:prstGeom prst="rect">
            <a:avLst/>
          </a:prstGeom>
          <a:solidFill>
            <a:srgbClr val="990000"/>
          </a:solidFill>
          <a:ln w="9525">
            <a:noFill/>
            <a:miter lim="800000"/>
            <a:headEnd/>
            <a:tailEnd/>
          </a:ln>
        </p:spPr>
        <p:txBody>
          <a:bodyPr anchor="ctr"/>
          <a:lstStyle/>
          <a:p>
            <a:endParaRPr lang="en-US" sz="2100"/>
          </a:p>
        </p:txBody>
      </p:sp>
      <p:sp>
        <p:nvSpPr>
          <p:cNvPr id="264198" name="Rectangle 6"/>
          <p:cNvSpPr>
            <a:spLocks noChangeArrowheads="1"/>
          </p:cNvSpPr>
          <p:nvPr/>
        </p:nvSpPr>
        <p:spPr bwMode="auto">
          <a:xfrm>
            <a:off x="0" y="5410200"/>
            <a:ext cx="9144000" cy="646331"/>
          </a:xfrm>
          <a:prstGeom prst="rect">
            <a:avLst/>
          </a:prstGeom>
          <a:noFill/>
          <a:ln w="9525">
            <a:noFill/>
            <a:miter lim="800000"/>
            <a:headEnd/>
            <a:tailEnd/>
          </a:ln>
        </p:spPr>
        <p:txBody>
          <a:bodyPr>
            <a:spAutoFit/>
          </a:bodyPr>
          <a:lstStyle/>
          <a:p>
            <a:pPr algn="ctr"/>
            <a:r>
              <a:rPr lang="en-US" i="1" dirty="0"/>
              <a:t>In 2007 and 2010 the Port Gamble S’Klallam Tribe </a:t>
            </a:r>
          </a:p>
          <a:p>
            <a:pPr algn="ctr"/>
            <a:r>
              <a:rPr lang="en-US" i="1" dirty="0"/>
              <a:t>celebrated a 100% high school graduation rate. </a:t>
            </a:r>
          </a:p>
        </p:txBody>
      </p:sp>
      <p:sp>
        <p:nvSpPr>
          <p:cNvPr id="264199" name="Rectangle 7"/>
          <p:cNvSpPr>
            <a:spLocks noChangeArrowheads="1"/>
          </p:cNvSpPr>
          <p:nvPr/>
        </p:nvSpPr>
        <p:spPr bwMode="auto">
          <a:xfrm>
            <a:off x="0" y="2069068"/>
            <a:ext cx="9144000" cy="369332"/>
          </a:xfrm>
          <a:prstGeom prst="rect">
            <a:avLst/>
          </a:prstGeom>
          <a:noFill/>
          <a:ln w="9525">
            <a:noFill/>
            <a:miter lim="800000"/>
            <a:headEnd/>
            <a:tailEnd/>
          </a:ln>
        </p:spPr>
        <p:txBody>
          <a:bodyPr>
            <a:spAutoFit/>
          </a:bodyPr>
          <a:lstStyle/>
          <a:p>
            <a:pPr algn="ctr"/>
            <a:r>
              <a:rPr lang="en-US" i="1" dirty="0"/>
              <a:t>“Culture as Prevention.” </a:t>
            </a: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4129</Words>
  <Application>Microsoft Office PowerPoint</Application>
  <PresentationFormat>On-screen Show (4:3)</PresentationFormat>
  <Paragraphs>231</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Exec IT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Sasha Silveanu</dc:creator>
  <cp:lastModifiedBy>cmolsberry</cp:lastModifiedBy>
  <cp:revision>17</cp:revision>
  <dcterms:created xsi:type="dcterms:W3CDTF">2011-07-16T00:43:07Z</dcterms:created>
  <dcterms:modified xsi:type="dcterms:W3CDTF">2012-01-09T20:55:22Z</dcterms:modified>
</cp:coreProperties>
</file>